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2.jpg" ContentType="image/jpg"/>
  <Override PartName="/ppt/notesSlides/notesSlide4.xml" ContentType="application/vnd.openxmlformats-officedocument.presentationml.notesSlide+xml"/>
  <Override PartName="/ppt/media/image13.jpg" ContentType="image/jpg"/>
  <Override PartName="/ppt/media/image14.jpg" ContentType="image/jpg"/>
  <Override PartName="/ppt/media/image15.jpg" ContentType="image/jpg"/>
  <Override PartName="/ppt/media/image16.jpg" ContentType="image/jpg"/>
  <Override PartName="/ppt/media/image18.jpg" ContentType="image/jpg"/>
  <Override PartName="/ppt/notesSlides/notesSlide5.xml" ContentType="application/vnd.openxmlformats-officedocument.presentationml.notesSlide+xml"/>
  <Override PartName="/ppt/media/image38.jpg" ContentType="image/jpg"/>
  <Override PartName="/ppt/media/image39.jpg" ContentType="image/jpg"/>
  <Override PartName="/ppt/media/image40.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4.jpg" ContentType="image/jpg"/>
  <Override PartName="/ppt/media/image45.jpg" ContentType="image/jpg"/>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567" r:id="rId2"/>
    <p:sldId id="589" r:id="rId3"/>
    <p:sldId id="590" r:id="rId4"/>
    <p:sldId id="635" r:id="rId5"/>
    <p:sldId id="636" r:id="rId6"/>
    <p:sldId id="659" r:id="rId7"/>
    <p:sldId id="663" r:id="rId8"/>
    <p:sldId id="591" r:id="rId9"/>
    <p:sldId id="614" r:id="rId10"/>
    <p:sldId id="613" r:id="rId11"/>
    <p:sldId id="617" r:id="rId12"/>
    <p:sldId id="633" r:id="rId13"/>
    <p:sldId id="634" r:id="rId14"/>
    <p:sldId id="261" r:id="rId15"/>
    <p:sldId id="262" r:id="rId16"/>
    <p:sldId id="615" r:id="rId17"/>
    <p:sldId id="620" r:id="rId18"/>
    <p:sldId id="621" r:id="rId19"/>
    <p:sldId id="625" r:id="rId20"/>
    <p:sldId id="624" r:id="rId21"/>
    <p:sldId id="667" r:id="rId22"/>
    <p:sldId id="275" r:id="rId23"/>
    <p:sldId id="276" r:id="rId24"/>
    <p:sldId id="665" r:id="rId25"/>
    <p:sldId id="632" r:id="rId26"/>
    <p:sldId id="666" r:id="rId27"/>
    <p:sldId id="278" r:id="rId28"/>
    <p:sldId id="279" r:id="rId29"/>
    <p:sldId id="631" r:id="rId30"/>
    <p:sldId id="282" r:id="rId31"/>
    <p:sldId id="284" r:id="rId32"/>
    <p:sldId id="664" r:id="rId33"/>
    <p:sldId id="668" r:id="rId34"/>
    <p:sldId id="669" r:id="rId35"/>
    <p:sldId id="670" r:id="rId36"/>
    <p:sldId id="629" r:id="rId37"/>
    <p:sldId id="333" r:id="rId38"/>
    <p:sldId id="334" r:id="rId39"/>
    <p:sldId id="637" r:id="rId40"/>
    <p:sldId id="638" r:id="rId41"/>
    <p:sldId id="639" r:id="rId42"/>
    <p:sldId id="336" r:id="rId43"/>
    <p:sldId id="337" r:id="rId44"/>
    <p:sldId id="288" r:id="rId45"/>
    <p:sldId id="34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FA0"/>
    <a:srgbClr val="FFC100"/>
    <a:srgbClr val="FF9300"/>
    <a:srgbClr val="212121"/>
    <a:srgbClr val="D5FC79"/>
    <a:srgbClr val="6E43CE"/>
    <a:srgbClr val="FFFFFF"/>
    <a:srgbClr val="0096FF"/>
    <a:srgbClr val="9E843B"/>
    <a:srgbClr val="DDB8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0" autoAdjust="0"/>
    <p:restoredTop sz="82978" autoAdjust="0"/>
  </p:normalViewPr>
  <p:slideViewPr>
    <p:cSldViewPr snapToGrid="0" snapToObjects="1">
      <p:cViewPr>
        <p:scale>
          <a:sx n="170" d="100"/>
          <a:sy n="170" d="100"/>
        </p:scale>
        <p:origin x="2616"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12/7/22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12/7/22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omputer#cite_note-FOOTNOTEEvans201839-38" TargetMode="External"/><Relationship Id="rId3" Type="http://schemas.openxmlformats.org/officeDocument/2006/relationships/hyperlink" Target="https://en.wikipedia.org/wiki/Microsecond" TargetMode="External"/><Relationship Id="rId7" Type="http://schemas.openxmlformats.org/officeDocument/2006/relationships/hyperlink" Target="https://en.wikipedia.org/wiki/Stored_program" TargetMode="External"/><Relationship Id="rId12" Type="http://schemas.openxmlformats.org/officeDocument/2006/relationships/hyperlink" Target="https://en.wikipedia.org/wiki/Computer#cite_note-Eniac-4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complete" TargetMode="External"/><Relationship Id="rId11" Type="http://schemas.openxmlformats.org/officeDocument/2006/relationships/hyperlink" Target="https://en.wikipedia.org/wiki/J._Presper_Eckert" TargetMode="External"/><Relationship Id="rId5" Type="http://schemas.openxmlformats.org/officeDocument/2006/relationships/hyperlink" Target="https://en.wikipedia.org/wiki/Computer#cite_note-37" TargetMode="External"/><Relationship Id="rId10" Type="http://schemas.openxmlformats.org/officeDocument/2006/relationships/hyperlink" Target="https://en.wikipedia.org/wiki/John_Mauchly" TargetMode="External"/><Relationship Id="rId4" Type="http://schemas.openxmlformats.org/officeDocument/2006/relationships/hyperlink" Target="https://en.wikipedia.org/wiki/ENIAC" TargetMode="External"/><Relationship Id="rId9" Type="http://schemas.openxmlformats.org/officeDocument/2006/relationships/hyperlink" Target="https://en.wikipedia.org/wiki/Computer#cite_note-FOOTNOTELight1999459-3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1963</a:t>
            </a:r>
          </a:p>
          <a:p>
            <a:r>
              <a:rPr lang="en-US" dirty="0"/>
              <a:t>The basic machine cycle was 200 </a:t>
            </a:r>
            <a:r>
              <a:rPr lang="en-US" dirty="0">
                <a:hlinkClick r:id="rId3" tooltip="Microsecond"/>
              </a:rPr>
              <a:t>microseconds</a:t>
            </a:r>
            <a:r>
              <a:rPr lang="en-US" dirty="0"/>
              <a:t> (20 cycles of the 100 kHz clock in the cycling unit), or 5,000 cycles per second for operations on the 10-digit numbers. In one of these cycles, ENIAC could write a number to a register, read a number from a register, or add/subtract two numbers. </a:t>
            </a:r>
          </a:p>
          <a:p>
            <a:r>
              <a:rPr lang="en-US" dirty="0"/>
              <a:t>The </a:t>
            </a:r>
            <a:r>
              <a:rPr lang="en-US" dirty="0">
                <a:hlinkClick r:id="rId4" tooltip="ENIAC"/>
              </a:rPr>
              <a:t>ENIAC</a:t>
            </a:r>
            <a:r>
              <a:rPr lang="en-US" baseline="30000" dirty="0">
                <a:hlinkClick r:id="rId5"/>
              </a:rPr>
              <a:t>[37]</a:t>
            </a:r>
            <a:r>
              <a:rPr lang="en-US" dirty="0"/>
              <a:t> (Electronic Numerical Integrator and Computer) was the first electronic programmable computer built in the U.S. Although the ENIAC was similar to the Colossus, it was much faster, more flexible, and it was </a:t>
            </a:r>
            <a:r>
              <a:rPr lang="en-US" dirty="0">
                <a:hlinkClick r:id="rId6"/>
              </a:rPr>
              <a:t>Turing-complete</a:t>
            </a:r>
            <a:r>
              <a:rPr lang="en-US" dirty="0"/>
              <a:t>. Like the Colossus, a "program" on the ENIAC was defined by the states of its patch cables and switches, a far cry from the </a:t>
            </a:r>
            <a:r>
              <a:rPr lang="en-US" dirty="0">
                <a:hlinkClick r:id="rId7" tooltip="Stored program"/>
              </a:rPr>
              <a:t>stored program</a:t>
            </a:r>
            <a:r>
              <a:rPr lang="en-US" dirty="0"/>
              <a:t> electronic machines that came later. Once a program was written, it had to be mechanically set into the machine with manual resetting of plugs and switches. The programmers of the ENIAC were six women, often known collectively as the "ENIAC girls".</a:t>
            </a:r>
            <a:r>
              <a:rPr lang="en-US" baseline="30000" dirty="0">
                <a:hlinkClick r:id="rId8"/>
              </a:rPr>
              <a:t>[38]</a:t>
            </a:r>
            <a:r>
              <a:rPr lang="en-US" baseline="30000" dirty="0">
                <a:hlinkClick r:id="rId9"/>
              </a:rPr>
              <a:t>[39]</a:t>
            </a:r>
            <a:r>
              <a:rPr lang="en-US" dirty="0"/>
              <a:t> </a:t>
            </a:r>
          </a:p>
          <a:p>
            <a:r>
              <a:rPr lang="en-US" dirty="0"/>
              <a:t>It combined the high speed of electronics with the ability to be programmed for many complex problems. It could add or subtract 5000 times a second, a thousand times faster than any other machine. It also had modules to multiply, divide, and square root. High speed memory was limited to 20 words (about 80 bytes). Built under the direction of </a:t>
            </a:r>
            <a:r>
              <a:rPr lang="en-US" dirty="0">
                <a:hlinkClick r:id="rId10" tooltip="John Mauchly"/>
              </a:rPr>
              <a:t>John Mauchly</a:t>
            </a:r>
            <a:r>
              <a:rPr lang="en-US" dirty="0"/>
              <a:t> and </a:t>
            </a:r>
            <a:r>
              <a:rPr lang="en-US" dirty="0">
                <a:hlinkClick r:id="rId11" tooltip="J. Presper Eckert"/>
              </a:rPr>
              <a:t>J. Presper Eckert</a:t>
            </a:r>
            <a:r>
              <a:rPr lang="en-US" dirty="0"/>
              <a:t> at the University of Pennsylvania, ENIAC's development and construction lasted from 1943 to full operation at the end of 1945. The machine was huge, weighing 30 tons, using 200 kilowatts of electric power and contained over 18,000 vacuum tubes, 1,500 relays, and hundreds of thousands of resistors, capacitors, and inductors.</a:t>
            </a:r>
            <a:r>
              <a:rPr lang="en-US" baseline="30000" dirty="0">
                <a:hlinkClick r:id="rId12"/>
              </a:rPr>
              <a:t>[40]</a:t>
            </a:r>
            <a:r>
              <a:rPr lang="en-US" dirty="0"/>
              <a:t> </a:t>
            </a:r>
          </a:p>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16</a:t>
            </a:fld>
            <a:endParaRPr lang="en-US" dirty="0"/>
          </a:p>
        </p:txBody>
      </p:sp>
    </p:spTree>
    <p:extLst>
      <p:ext uri="{BB962C8B-B14F-4D97-AF65-F5344CB8AC3E}">
        <p14:creationId xmlns:p14="http://schemas.microsoft.com/office/powerpoint/2010/main" val="321135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31</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33</a:t>
            </a:fld>
            <a:endParaRPr lang="en-US" dirty="0"/>
          </a:p>
        </p:txBody>
      </p:sp>
    </p:spTree>
    <p:extLst>
      <p:ext uri="{BB962C8B-B14F-4D97-AF65-F5344CB8AC3E}">
        <p14:creationId xmlns:p14="http://schemas.microsoft.com/office/powerpoint/2010/main" val="102957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34</a:t>
            </a:fld>
            <a:endParaRPr lang="en-US" dirty="0"/>
          </a:p>
        </p:txBody>
      </p:sp>
    </p:spTree>
    <p:extLst>
      <p:ext uri="{BB962C8B-B14F-4D97-AF65-F5344CB8AC3E}">
        <p14:creationId xmlns:p14="http://schemas.microsoft.com/office/powerpoint/2010/main" val="2723518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35</a:t>
            </a:fld>
            <a:endParaRPr lang="en-US" dirty="0"/>
          </a:p>
        </p:txBody>
      </p:sp>
    </p:spTree>
    <p:extLst>
      <p:ext uri="{BB962C8B-B14F-4D97-AF65-F5344CB8AC3E}">
        <p14:creationId xmlns:p14="http://schemas.microsoft.com/office/powerpoint/2010/main" val="1700506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12/7/22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12/7/22</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12/7/22</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12/7/22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1146/annurev-chembioeng-101220-102232"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biha3@uw.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nisargj@uw.ed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en.wikipedia.org/wiki/Computer#First_computing_device" TargetMode="External"/><Relationship Id="rId4" Type="http://schemas.openxmlformats.org/officeDocument/2006/relationships/hyperlink" Target="https://www.olcf.ornl.gov/summi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wdirect.github.io/code_of_conduct.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alleau-lab.com/" TargetMode="External"/><Relationship Id="rId2" Type="http://schemas.openxmlformats.org/officeDocument/2006/relationships/hyperlink" Target="mailto:valleau+dsms@uw.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9/D1CP04422B"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66404"/>
            <a:ext cx="9144000" cy="1789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246012"/>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188895"/>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188029"/>
            <a:ext cx="965200" cy="952500"/>
          </a:xfrm>
          <a:prstGeom prst="rect">
            <a:avLst/>
          </a:prstGeom>
        </p:spPr>
      </p:pic>
      <p:pic>
        <p:nvPicPr>
          <p:cNvPr id="5" name="Picture 4"/>
          <p:cNvPicPr>
            <a:picLocks noChangeAspect="1"/>
          </p:cNvPicPr>
          <p:nvPr/>
        </p:nvPicPr>
        <p:blipFill>
          <a:blip r:embed="rId4"/>
          <a:stretch>
            <a:fillRect/>
          </a:stretch>
        </p:blipFill>
        <p:spPr>
          <a:xfrm>
            <a:off x="7938374" y="229006"/>
            <a:ext cx="876300" cy="967282"/>
          </a:xfrm>
          <a:prstGeom prst="rect">
            <a:avLst/>
          </a:prstGeom>
        </p:spPr>
      </p:pic>
      <p:pic>
        <p:nvPicPr>
          <p:cNvPr id="9" name="Picture 8"/>
          <p:cNvPicPr>
            <a:picLocks noChangeAspect="1"/>
          </p:cNvPicPr>
          <p:nvPr/>
        </p:nvPicPr>
        <p:blipFill>
          <a:blip r:embed="rId5"/>
          <a:stretch>
            <a:fillRect/>
          </a:stretch>
        </p:blipFill>
        <p:spPr>
          <a:xfrm>
            <a:off x="4114991" y="97861"/>
            <a:ext cx="967282" cy="967282"/>
          </a:xfrm>
          <a:prstGeom prst="rect">
            <a:avLst/>
          </a:prstGeom>
        </p:spPr>
      </p:pic>
      <p:sp>
        <p:nvSpPr>
          <p:cNvPr id="10" name="TextBox 9"/>
          <p:cNvSpPr txBox="1"/>
          <p:nvPr/>
        </p:nvSpPr>
        <p:spPr>
          <a:xfrm>
            <a:off x="3429301" y="1080743"/>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41384" y="5651098"/>
            <a:ext cx="2550891" cy="746358"/>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D1525FFF-677D-8049-9D84-63D9F0F565B5}"/>
              </a:ext>
            </a:extLst>
          </p:cNvPr>
          <p:cNvSpPr>
            <a:spLocks noGrp="1"/>
          </p:cNvSpPr>
          <p:nvPr>
            <p:ph idx="1"/>
          </p:nvPr>
        </p:nvSpPr>
        <p:spPr>
          <a:xfrm>
            <a:off x="4572000" y="1673399"/>
            <a:ext cx="4114800" cy="4510456"/>
          </a:xfrm>
        </p:spPr>
        <p:txBody>
          <a:bodyPr>
            <a:normAutofit fontScale="92500" lnSpcReduction="10000"/>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Computer science, biology, chemistry (BS); Medicinal Chemistry (PhD); </a:t>
            </a:r>
            <a:r>
              <a:rPr lang="en-US" sz="2400" dirty="0" err="1">
                <a:latin typeface="Lato" panose="020F0502020204030203" pitchFamily="34" charset="0"/>
                <a:ea typeface="Lato" panose="020F0502020204030203" pitchFamily="34" charset="0"/>
                <a:cs typeface="Lato" panose="020F0502020204030203" pitchFamily="34" charset="0"/>
              </a:rPr>
              <a:t>BioE</a:t>
            </a:r>
            <a:r>
              <a:rPr lang="en-US" sz="2400" dirty="0">
                <a:latin typeface="Lato" panose="020F0502020204030203" pitchFamily="34" charset="0"/>
                <a:ea typeface="Lato" panose="020F0502020204030203" pitchFamily="34" charset="0"/>
                <a:cs typeface="Lato" panose="020F0502020204030203" pitchFamily="34" charset="0"/>
              </a:rPr>
              <a:t> (post-doc)</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Molecular data science with applications in energy, environment and health. </a:t>
            </a:r>
            <a:r>
              <a:rPr lang="en-US" dirty="0"/>
              <a:t>Scientific software engineering for reproducibility.</a:t>
            </a:r>
            <a:endParaRPr lang="en-US" sz="2400" dirty="0">
              <a:latin typeface="Lato" panose="020F0502020204030203" pitchFamily="34" charset="0"/>
              <a:ea typeface="Lato" panose="020F0502020204030203" pitchFamily="34" charset="0"/>
              <a:cs typeface="Lato" panose="020F0502020204030203" pitchFamily="34" charset="0"/>
            </a:endParaRPr>
          </a:p>
          <a:p>
            <a:pPr lvl="1"/>
            <a:r>
              <a:rPr lang="en-US" dirty="0"/>
              <a:t>Molecular mechanics</a:t>
            </a:r>
          </a:p>
          <a:p>
            <a:pPr lvl="1"/>
            <a:r>
              <a:rPr lang="en-US" dirty="0"/>
              <a:t>*omics</a:t>
            </a:r>
          </a:p>
          <a:p>
            <a:pPr lvl="1"/>
            <a:r>
              <a:rPr lang="en-US" dirty="0">
                <a:latin typeface="Lato" panose="020F0502020204030203" pitchFamily="34" charset="0"/>
                <a:ea typeface="Lato" panose="020F0502020204030203" pitchFamily="34" charset="0"/>
                <a:cs typeface="Lato" panose="020F0502020204030203" pitchFamily="34" charset="0"/>
              </a:rPr>
              <a:t>ML in molecular settings</a:t>
            </a:r>
          </a:p>
        </p:txBody>
      </p:sp>
      <p:pic>
        <p:nvPicPr>
          <p:cNvPr id="3" name="Picture 2">
            <a:extLst>
              <a:ext uri="{FF2B5EF4-FFF2-40B4-BE49-F238E27FC236}">
                <a16:creationId xmlns:a16="http://schemas.microsoft.com/office/drawing/2014/main" id="{D93EC20C-42F8-864C-AEFD-123EF597F435}"/>
              </a:ext>
            </a:extLst>
          </p:cNvPr>
          <p:cNvPicPr>
            <a:picLocks noChangeAspect="1"/>
          </p:cNvPicPr>
          <p:nvPr/>
        </p:nvPicPr>
        <p:blipFill>
          <a:blip r:embed="rId3"/>
          <a:stretch>
            <a:fillRect/>
          </a:stretch>
        </p:blipFill>
        <p:spPr>
          <a:xfrm>
            <a:off x="983492" y="1524000"/>
            <a:ext cx="2946400" cy="3810000"/>
          </a:xfrm>
          <a:prstGeom prst="rect">
            <a:avLst/>
          </a:prstGeom>
        </p:spPr>
      </p:pic>
    </p:spTree>
    <p:extLst>
      <p:ext uri="{BB962C8B-B14F-4D97-AF65-F5344CB8AC3E}">
        <p14:creationId xmlns:p14="http://schemas.microsoft.com/office/powerpoint/2010/main" val="8745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Molecular Data Science</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199571" y="1543988"/>
            <a:ext cx="8737599" cy="5113384"/>
          </a:xfrm>
        </p:spPr>
        <p:txBody>
          <a:bodyPr>
            <a:normAutofit/>
          </a:bodyPr>
          <a:lstStyle/>
          <a:p>
            <a:pPr marL="0" indent="0" algn="ctr">
              <a:buNone/>
            </a:pPr>
            <a:r>
              <a:rPr lang="en-US" sz="2400" dirty="0"/>
              <a:t>Combining (a) diverse data sources and unique (b) molecular representations and (c) generative models to design new molecules.</a:t>
            </a:r>
          </a:p>
        </p:txBody>
      </p:sp>
      <p:sp>
        <p:nvSpPr>
          <p:cNvPr id="7" name="Rectangle 6">
            <a:extLst>
              <a:ext uri="{FF2B5EF4-FFF2-40B4-BE49-F238E27FC236}">
                <a16:creationId xmlns:a16="http://schemas.microsoft.com/office/drawing/2014/main" id="{9FB809E4-8C71-9C40-9F3C-82550325BF4D}"/>
              </a:ext>
            </a:extLst>
          </p:cNvPr>
          <p:cNvSpPr/>
          <p:nvPr/>
        </p:nvSpPr>
        <p:spPr>
          <a:xfrm>
            <a:off x="1" y="6511178"/>
            <a:ext cx="9194798" cy="276999"/>
          </a:xfrm>
          <a:prstGeom prst="rect">
            <a:avLst/>
          </a:prstGeom>
        </p:spPr>
        <p:txBody>
          <a:bodyPr wrap="square">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Ashraf, Joshi, Beck,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Pfaendtner</a:t>
            </a:r>
            <a:r>
              <a:rPr lang="en-US" sz="1200" i="1" dirty="0">
                <a:latin typeface="Helvetica Neue" panose="02000503000000020004" pitchFamily="2" charset="0"/>
                <a:ea typeface="Helvetica Neue" panose="02000503000000020004" pitchFamily="2" charset="0"/>
                <a:cs typeface="Helvetica Neue" panose="02000503000000020004" pitchFamily="2" charset="0"/>
              </a:rPr>
              <a:t>. Ann. Rev. Bio. Chem. Eng</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b="0" i="0" u="sng" dirty="0">
                <a:solidFill>
                  <a:srgbClr val="FFFFFF"/>
                </a:solidFill>
                <a:effectLst/>
                <a:latin typeface="Source Sans Pro" panose="020B0604020202020204" pitchFamily="34" charset="0"/>
                <a:hlinkClick r:id="rId2"/>
              </a:rPr>
              <a:t>https://doi.org/10.1146/annurev-chembioeng-101220-102232</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descr="https://lh6.googleusercontent.com/c0U0UeDS1-mv0j5giJG-H4deIFZU9YCjHM1a7UgZodUQA-WBt4x3t84K52H3KBDiQJs5HNtSOTVdQtYVRTLZ-QAWFgz1pPE3PSkd-Pmh3xAP4woNwTYEtubxLO0PUihpSfwgYDim">
            <a:extLst>
              <a:ext uri="{FF2B5EF4-FFF2-40B4-BE49-F238E27FC236}">
                <a16:creationId xmlns:a16="http://schemas.microsoft.com/office/drawing/2014/main" id="{F28BA3E9-B8ED-FC41-AC13-06FE1C0E1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3208178"/>
            <a:ext cx="3469420" cy="2445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O0TULFmQmINm84-ydd1RaaH5JYWR3ihF9lvSBQwESIWjuLrSdj_1zB9HyqPq6D6mZWlZS834c6mJXRtVz3jJZorSu0VrAdlkt6qMQM1Bjh-C4UJADDekup1_8Ou_dos-JoZ0H6Ma">
            <a:extLst>
              <a:ext uri="{FF2B5EF4-FFF2-40B4-BE49-F238E27FC236}">
                <a16:creationId xmlns:a16="http://schemas.microsoft.com/office/drawing/2014/main" id="{FA10308A-7703-B742-A583-736A9E16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228" y="2703256"/>
            <a:ext cx="4771572" cy="12149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FadHDTSs6wWAalxQeD1NFtoFoiwUv7RMhGE751MUUqQF6T4W5kfpmYiTj1OCNx3hAELvSmTEczdA56CDCVIr3nLY44BEgKh742YgPMIwqEYFOQQbu6vF32rpjDrCJ0nxxrUMK4jO">
            <a:extLst>
              <a:ext uri="{FF2B5EF4-FFF2-40B4-BE49-F238E27FC236}">
                <a16:creationId xmlns:a16="http://schemas.microsoft.com/office/drawing/2014/main" id="{04AB7F07-4916-0145-BD75-6C4D3EADD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886" y="3973499"/>
            <a:ext cx="2443182" cy="24431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970E57-5F5B-C641-B744-7A227978F724}"/>
              </a:ext>
            </a:extLst>
          </p:cNvPr>
          <p:cNvSpPr txBox="1"/>
          <p:nvPr/>
        </p:nvSpPr>
        <p:spPr>
          <a:xfrm>
            <a:off x="356260" y="3028208"/>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1A9A613-BDA1-1E4A-9323-2C28E306E3CC}"/>
              </a:ext>
            </a:extLst>
          </p:cNvPr>
          <p:cNvSpPr txBox="1"/>
          <p:nvPr/>
        </p:nvSpPr>
        <p:spPr>
          <a:xfrm>
            <a:off x="3664858" y="2621969"/>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FFD2D650-F972-1243-AD88-7955F7BBE485}"/>
              </a:ext>
            </a:extLst>
          </p:cNvPr>
          <p:cNvSpPr txBox="1"/>
          <p:nvPr/>
        </p:nvSpPr>
        <p:spPr>
          <a:xfrm>
            <a:off x="4576615" y="39734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31869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254-0D8A-F64D-BE5F-18C47291ED06}"/>
              </a:ext>
            </a:extLst>
          </p:cNvPr>
          <p:cNvSpPr>
            <a:spLocks noGrp="1"/>
          </p:cNvSpPr>
          <p:nvPr>
            <p:ph type="title"/>
          </p:nvPr>
        </p:nvSpPr>
        <p:spPr/>
        <p:txBody>
          <a:bodyPr/>
          <a:lstStyle/>
          <a:p>
            <a:r>
              <a:rPr lang="en-US" dirty="0"/>
              <a:t>About Evan </a:t>
            </a:r>
            <a:r>
              <a:rPr lang="en-US" dirty="0" err="1"/>
              <a:t>Komp</a:t>
            </a:r>
            <a:endParaRPr lang="en-US" dirty="0"/>
          </a:p>
        </p:txBody>
      </p:sp>
      <p:sp>
        <p:nvSpPr>
          <p:cNvPr id="4" name="TextBox 3">
            <a:extLst>
              <a:ext uri="{FF2B5EF4-FFF2-40B4-BE49-F238E27FC236}">
                <a16:creationId xmlns:a16="http://schemas.microsoft.com/office/drawing/2014/main" id="{A26ED133-153A-6E4B-9E9A-B614560323D4}"/>
              </a:ext>
            </a:extLst>
          </p:cNvPr>
          <p:cNvSpPr txBox="1"/>
          <p:nvPr/>
        </p:nvSpPr>
        <p:spPr>
          <a:xfrm>
            <a:off x="308705" y="5837004"/>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evankomp@uw.edu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2">
            <a:extLst>
              <a:ext uri="{FF2B5EF4-FFF2-40B4-BE49-F238E27FC236}">
                <a16:creationId xmlns:a16="http://schemas.microsoft.com/office/drawing/2014/main" id="{709C7BA1-9CF0-4E76-B1B4-A2EC48464D5C}"/>
              </a:ext>
            </a:extLst>
          </p:cNvPr>
          <p:cNvSpPr txBox="1">
            <a:spLocks/>
          </p:cNvSpPr>
          <p:nvPr/>
        </p:nvSpPr>
        <p:spPr>
          <a:xfrm>
            <a:off x="4686301" y="1593398"/>
            <a:ext cx="4148993" cy="50571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i="0" dirty="0">
                <a:effectLst/>
                <a:latin typeface="Lato" panose="020F0502020204030203" pitchFamily="34" charset="77"/>
              </a:rPr>
              <a:t>I am concerned with leveraging machine learning to predict kinetic parameters allowing for speedy design of gas phase systems such as carbon capture in flue gas or precursor in chemical vapor manufacturing techniques. I am super excited to develop tools bringing the informatics of data science to kinetics design and to drive the community in terms of minimizing waste and energy use.</a:t>
            </a:r>
            <a:endParaRPr lang="en-US" b="1" dirty="0">
              <a:latin typeface="Lato" panose="020F0502020204030203" pitchFamily="34" charset="77"/>
            </a:endParaRPr>
          </a:p>
        </p:txBody>
      </p:sp>
      <p:pic>
        <p:nvPicPr>
          <p:cNvPr id="9" name="Picture 8">
            <a:extLst>
              <a:ext uri="{FF2B5EF4-FFF2-40B4-BE49-F238E27FC236}">
                <a16:creationId xmlns:a16="http://schemas.microsoft.com/office/drawing/2014/main" id="{BE7BEEC4-CA73-49E5-BADA-360E834DDA92}"/>
              </a:ext>
            </a:extLst>
          </p:cNvPr>
          <p:cNvPicPr>
            <a:picLocks noChangeAspect="1"/>
          </p:cNvPicPr>
          <p:nvPr/>
        </p:nvPicPr>
        <p:blipFill>
          <a:blip r:embed="rId3"/>
          <a:stretch>
            <a:fillRect/>
          </a:stretch>
        </p:blipFill>
        <p:spPr>
          <a:xfrm>
            <a:off x="457200" y="1843050"/>
            <a:ext cx="3772367" cy="3654481"/>
          </a:xfrm>
          <a:prstGeom prst="rect">
            <a:avLst/>
          </a:prstGeom>
        </p:spPr>
      </p:pic>
    </p:spTree>
    <p:extLst>
      <p:ext uri="{BB962C8B-B14F-4D97-AF65-F5344CB8AC3E}">
        <p14:creationId xmlns:p14="http://schemas.microsoft.com/office/powerpoint/2010/main" val="26523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B4AE-370D-9048-9E3E-15D397EFC750}"/>
              </a:ext>
            </a:extLst>
          </p:cNvPr>
          <p:cNvSpPr>
            <a:spLocks noGrp="1"/>
          </p:cNvSpPr>
          <p:nvPr>
            <p:ph type="title"/>
          </p:nvPr>
        </p:nvSpPr>
        <p:spPr/>
        <p:txBody>
          <a:bodyPr/>
          <a:lstStyle/>
          <a:p>
            <a:r>
              <a:rPr lang="en-US" dirty="0"/>
              <a:t>About </a:t>
            </a:r>
            <a:r>
              <a:rPr lang="en-US" dirty="0" err="1"/>
              <a:t>Nisarg</a:t>
            </a:r>
            <a:r>
              <a:rPr lang="en-US" dirty="0"/>
              <a:t> Joshi</a:t>
            </a:r>
          </a:p>
        </p:txBody>
      </p:sp>
      <p:sp>
        <p:nvSpPr>
          <p:cNvPr id="3" name="Content Placeholder 2">
            <a:extLst>
              <a:ext uri="{FF2B5EF4-FFF2-40B4-BE49-F238E27FC236}">
                <a16:creationId xmlns:a16="http://schemas.microsoft.com/office/drawing/2014/main" id="{08A30D3E-51D8-CE4F-BE28-7A5971FDD326}"/>
              </a:ext>
            </a:extLst>
          </p:cNvPr>
          <p:cNvSpPr>
            <a:spLocks noGrp="1"/>
          </p:cNvSpPr>
          <p:nvPr>
            <p:ph idx="1"/>
          </p:nvPr>
        </p:nvSpPr>
        <p:spPr>
          <a:xfrm>
            <a:off x="4686302" y="1593398"/>
            <a:ext cx="3357562" cy="5057172"/>
          </a:xfrm>
        </p:spPr>
        <p:txBody>
          <a:bodyPr/>
          <a:lstStyle/>
          <a:p>
            <a:r>
              <a:rPr lang="en-US" dirty="0"/>
              <a:t>I’m a third year PhD student in Pfaendtner Research Group. I use neural networks for my research to study simulations. Excited to be a part of DIRECT again!</a:t>
            </a:r>
            <a:br>
              <a:rPr lang="en-US" dirty="0"/>
            </a:br>
            <a:r>
              <a:rPr lang="en-US" b="1" dirty="0"/>
              <a:t>Data Science rocks!!</a:t>
            </a:r>
          </a:p>
        </p:txBody>
      </p:sp>
      <p:sp>
        <p:nvSpPr>
          <p:cNvPr id="4" name="TextBox 3">
            <a:extLst>
              <a:ext uri="{FF2B5EF4-FFF2-40B4-BE49-F238E27FC236}">
                <a16:creationId xmlns:a16="http://schemas.microsoft.com/office/drawing/2014/main" id="{CDF38E82-520A-F044-9C49-F932BC369394}"/>
              </a:ext>
            </a:extLst>
          </p:cNvPr>
          <p:cNvSpPr txBox="1"/>
          <p:nvPr/>
        </p:nvSpPr>
        <p:spPr>
          <a:xfrm>
            <a:off x="457200" y="5975117"/>
            <a:ext cx="4639456" cy="746358"/>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hlinkClick r:id="rId2"/>
              </a:rPr>
              <a:t>nisargj@uw.edu</a:t>
            </a:r>
            <a:r>
              <a:rPr lang="en-US" sz="2000" dirty="0">
                <a:latin typeface="Lato" panose="020F0502020204030203" pitchFamily="34" charset="0"/>
                <a:ea typeface="Lato" panose="020F0502020204030203" pitchFamily="34" charset="0"/>
                <a:cs typeface="Lato" panose="020F0502020204030203" pitchFamily="34" charset="0"/>
                <a:hlinkClick r:id="rId2"/>
              </a:rPr>
              <a:t> </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7F23C10-A9EE-AC46-95DA-A9F8F03E7D82}"/>
              </a:ext>
            </a:extLst>
          </p:cNvPr>
          <p:cNvPicPr>
            <a:picLocks noChangeAspect="1"/>
          </p:cNvPicPr>
          <p:nvPr/>
        </p:nvPicPr>
        <p:blipFill rotWithShape="1">
          <a:blip r:embed="rId3"/>
          <a:srcRect t="21837"/>
          <a:stretch/>
        </p:blipFill>
        <p:spPr>
          <a:xfrm>
            <a:off x="457200" y="1593398"/>
            <a:ext cx="4000500" cy="4169228"/>
          </a:xfrm>
          <a:prstGeom prst="rect">
            <a:avLst/>
          </a:prstGeom>
        </p:spPr>
      </p:pic>
    </p:spTree>
    <p:extLst>
      <p:ext uri="{BB962C8B-B14F-4D97-AF65-F5344CB8AC3E}">
        <p14:creationId xmlns:p14="http://schemas.microsoft.com/office/powerpoint/2010/main" val="357136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pic>
        <p:nvPicPr>
          <p:cNvPr id="1028" name="Picture 4">
            <a:extLst>
              <a:ext uri="{FF2B5EF4-FFF2-40B4-BE49-F238E27FC236}">
                <a16:creationId xmlns:a16="http://schemas.microsoft.com/office/drawing/2014/main" id="{00AE5072-F4FE-7146-8B88-CF5E6F7F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10350"/>
            <a:ext cx="2794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E5F12E-2861-D648-99DB-8EA7CB575AED}"/>
              </a:ext>
            </a:extLst>
          </p:cNvPr>
          <p:cNvSpPr/>
          <p:nvPr/>
        </p:nvSpPr>
        <p:spPr>
          <a:xfrm>
            <a:off x="249003" y="3999879"/>
            <a:ext cx="4572000" cy="2585323"/>
          </a:xfrm>
          <a:prstGeom prst="rect">
            <a:avLst/>
          </a:prstGeom>
        </p:spPr>
        <p:txBody>
          <a:bodyPr>
            <a:spAutoFit/>
          </a:bodyPr>
          <a:lstStyle/>
          <a:p>
            <a:r>
              <a:rPr lang="en-US" b="1" dirty="0">
                <a:solidFill>
                  <a:schemeClr val="accent2"/>
                </a:solidFill>
                <a:latin typeface="Lato Black" panose="020F0502020204030203" pitchFamily="34" charset="0"/>
                <a:ea typeface="Lato Black" panose="020F0502020204030203" pitchFamily="34" charset="0"/>
                <a:cs typeface="Lato Black" panose="020F0502020204030203" pitchFamily="34" charset="0"/>
              </a:rPr>
              <a:t>ENIAC</a:t>
            </a:r>
            <a:r>
              <a:rPr lang="en-US" dirty="0">
                <a:latin typeface="Lato" panose="020F0502020204030203" pitchFamily="34" charset="0"/>
                <a:ea typeface="Lato" panose="020F0502020204030203" pitchFamily="34" charset="0"/>
                <a:cs typeface="Lato" panose="020F0502020204030203" pitchFamily="34" charset="0"/>
              </a:rPr>
              <a:t> - Electronic Numerical Integrator and Computer</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High-speed memory - 20 words (equivalent to about </a:t>
            </a:r>
            <a:r>
              <a:rPr lang="en-US" b="1" dirty="0">
                <a:latin typeface="Lato" panose="020F0502020204030203" pitchFamily="34" charset="0"/>
                <a:ea typeface="Lato" panose="020F0502020204030203" pitchFamily="34" charset="0"/>
                <a:cs typeface="Lato" panose="020F0502020204030203" pitchFamily="34" charset="0"/>
              </a:rPr>
              <a:t>80 bytes</a:t>
            </a:r>
            <a:r>
              <a:rPr lang="en-US" dirty="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calculations involving 20 numbers of ten decimal digits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add and subtract </a:t>
            </a:r>
            <a:r>
              <a:rPr lang="en-US" b="1" dirty="0">
                <a:latin typeface="Lato" panose="020F0502020204030203" pitchFamily="34" charset="0"/>
                <a:ea typeface="Lato" panose="020F0502020204030203" pitchFamily="34" charset="0"/>
                <a:cs typeface="Lato" panose="020F0502020204030203" pitchFamily="34" charset="0"/>
              </a:rPr>
              <a:t>5000 times per second</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2C392E09-EF97-3445-A930-D9DDDA7A5F2F}"/>
              </a:ext>
            </a:extLst>
          </p:cNvPr>
          <p:cNvSpPr/>
          <p:nvPr/>
        </p:nvSpPr>
        <p:spPr>
          <a:xfrm>
            <a:off x="5407439" y="6260196"/>
            <a:ext cx="3780202" cy="369332"/>
          </a:xfrm>
          <a:prstGeom prst="rect">
            <a:avLst/>
          </a:prstGeom>
        </p:spPr>
        <p:txBody>
          <a:bodyPr wrap="none">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rPr>
              <a:t>https://</a:t>
            </a:r>
            <a:r>
              <a:rPr lang="en-US" dirty="0" err="1">
                <a:latin typeface="Lato" panose="020F0502020204030203" pitchFamily="34" charset="0"/>
                <a:ea typeface="Lato" panose="020F0502020204030203" pitchFamily="34" charset="0"/>
                <a:cs typeface="Lato" panose="020F0502020204030203" pitchFamily="34" charset="0"/>
                <a:hlinkClick r:id="rId4"/>
              </a:rPr>
              <a:t>www.olcf.ornl.gov</a:t>
            </a:r>
            <a:r>
              <a:rPr lang="en-US" dirty="0">
                <a:latin typeface="Lato" panose="020F0502020204030203" pitchFamily="34" charset="0"/>
                <a:ea typeface="Lato" panose="020F0502020204030203" pitchFamily="34" charset="0"/>
                <a:cs typeface="Lato" panose="020F0502020204030203" pitchFamily="34" charset="0"/>
                <a:hlinkClick r:id="rId4"/>
              </a:rPr>
              <a:t>/summit/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70350979-6BAC-CF4A-85B2-1D9F36D48F10}"/>
              </a:ext>
            </a:extLst>
          </p:cNvPr>
          <p:cNvSpPr/>
          <p:nvPr/>
        </p:nvSpPr>
        <p:spPr>
          <a:xfrm>
            <a:off x="0" y="6260196"/>
            <a:ext cx="4572000" cy="646331"/>
          </a:xfrm>
          <a:prstGeom prst="rect">
            <a:avLst/>
          </a:prstGeom>
        </p:spPr>
        <p:txBody>
          <a:bodyPr>
            <a:spAutoFit/>
          </a:bodyPr>
          <a:lstStyle/>
          <a:p>
            <a:r>
              <a:rPr lang="en-US" dirty="0">
                <a:latin typeface="Lato" panose="020F0502020204030203" pitchFamily="34" charset="0"/>
                <a:ea typeface="Lato" panose="020F0502020204030203" pitchFamily="34" charset="0"/>
                <a:cs typeface="Lato" panose="020F0502020204030203" pitchFamily="34" charset="0"/>
                <a:hlinkClick r:id="rId5"/>
              </a:rPr>
              <a:t>https://</a:t>
            </a:r>
            <a:r>
              <a:rPr lang="en-US" dirty="0" err="1">
                <a:latin typeface="Lato" panose="020F0502020204030203" pitchFamily="34" charset="0"/>
                <a:ea typeface="Lato" panose="020F0502020204030203" pitchFamily="34" charset="0"/>
                <a:cs typeface="Lato" panose="020F0502020204030203" pitchFamily="34" charset="0"/>
                <a:hlinkClick r:id="rId5"/>
              </a:rPr>
              <a:t>en.wikipedia.org</a:t>
            </a:r>
            <a:r>
              <a:rPr lang="en-US" dirty="0">
                <a:latin typeface="Lato" panose="020F0502020204030203" pitchFamily="34" charset="0"/>
                <a:ea typeface="Lato" panose="020F0502020204030203" pitchFamily="34" charset="0"/>
                <a:cs typeface="Lato" panose="020F0502020204030203" pitchFamily="34" charset="0"/>
                <a:hlinkClick r:id="rId5"/>
              </a:rPr>
              <a:t>/wiki/</a:t>
            </a:r>
            <a:r>
              <a:rPr lang="en-US" dirty="0" err="1">
                <a:latin typeface="Lato" panose="020F0502020204030203" pitchFamily="34" charset="0"/>
                <a:ea typeface="Lato" panose="020F0502020204030203" pitchFamily="34" charset="0"/>
                <a:cs typeface="Lato" panose="020F0502020204030203" pitchFamily="34" charset="0"/>
                <a:hlinkClick r:id="rId5"/>
              </a:rPr>
              <a:t>Computer#First_computing_device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244AFBF-C1D7-AE49-BF05-A635049803E8}"/>
              </a:ext>
            </a:extLst>
          </p:cNvPr>
          <p:cNvSpPr txBox="1"/>
          <p:nvPr/>
        </p:nvSpPr>
        <p:spPr>
          <a:xfrm>
            <a:off x="1837800" y="1394851"/>
            <a:ext cx="896399" cy="830997"/>
          </a:xfrm>
          <a:prstGeom prst="rect">
            <a:avLst/>
          </a:prstGeom>
          <a:noFill/>
        </p:spPr>
        <p:txBody>
          <a:bodyPr wrap="none" rtlCol="0">
            <a:spAutoFit/>
          </a:bodyPr>
          <a:lstStyle/>
          <a:p>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1943</a:t>
            </a:r>
          </a:p>
          <a:p>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B1290368-122F-3F4B-908F-61ABA7BF2F40}"/>
              </a:ext>
            </a:extLst>
          </p:cNvPr>
          <p:cNvSpPr/>
          <p:nvPr/>
        </p:nvSpPr>
        <p:spPr>
          <a:xfrm>
            <a:off x="5407439" y="4127662"/>
            <a:ext cx="3487558" cy="2031325"/>
          </a:xfrm>
          <a:prstGeom prst="rect">
            <a:avLst/>
          </a:prstGeom>
        </p:spPr>
        <p:txBody>
          <a:bodyPr wrap="square">
            <a:spAutoFit/>
          </a:bodyPr>
          <a:lstStyle/>
          <a:p>
            <a:r>
              <a:rPr lang="en-US" b="1" dirty="0">
                <a:solidFill>
                  <a:schemeClr val="tx2">
                    <a:lumMod val="75000"/>
                  </a:schemeClr>
                </a:solidFill>
                <a:latin typeface="Lato Black" panose="020F0502020204030203" pitchFamily="34" charset="0"/>
                <a:ea typeface="Lato Black" panose="020F0502020204030203" pitchFamily="34" charset="0"/>
                <a:cs typeface="Lato Black" panose="020F0502020204030203" pitchFamily="34" charset="0"/>
              </a:rPr>
              <a:t>SUMMIT</a:t>
            </a:r>
            <a:r>
              <a:rPr lang="en-US" b="1" dirty="0">
                <a:latin typeface="Lato Black" panose="020F0502020204030203" pitchFamily="34" charset="0"/>
                <a:ea typeface="Lato Black" panose="020F0502020204030203" pitchFamily="34" charset="0"/>
                <a:cs typeface="Lato Black"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2</a:t>
            </a:r>
            <a:r>
              <a:rPr lang="en-US" baseline="30000" dirty="0">
                <a:latin typeface="Lato" panose="020F0502020204030203" pitchFamily="34" charset="0"/>
                <a:ea typeface="Lato" panose="020F0502020204030203" pitchFamily="34" charset="0"/>
                <a:cs typeface="Lato" panose="020F0502020204030203" pitchFamily="34" charset="0"/>
              </a:rPr>
              <a:t>nd</a:t>
            </a:r>
            <a:r>
              <a:rPr lang="en-US" dirty="0">
                <a:latin typeface="Lato" panose="020F0502020204030203" pitchFamily="34" charset="0"/>
                <a:ea typeface="Lato" panose="020F0502020204030203" pitchFamily="34" charset="0"/>
                <a:cs typeface="Lato" panose="020F0502020204030203" pitchFamily="34" charset="0"/>
              </a:rPr>
              <a:t> fastest in the world</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Non-volatile memory per node </a:t>
            </a:r>
            <a:r>
              <a:rPr lang="en-US" b="1" dirty="0">
                <a:latin typeface="Lato" panose="020F0502020204030203" pitchFamily="34" charset="0"/>
                <a:ea typeface="Lato" panose="020F0502020204030203" pitchFamily="34" charset="0"/>
                <a:cs typeface="Lato" panose="020F0502020204030203" pitchFamily="34" charset="0"/>
              </a:rPr>
              <a:t>1600 gigabytes GB</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mathematical calculations at the rate of </a:t>
            </a:r>
            <a:r>
              <a:rPr lang="en-US" b="1" dirty="0">
                <a:latin typeface="Lato" panose="020F0502020204030203" pitchFamily="34" charset="0"/>
                <a:ea typeface="Lato" panose="020F0502020204030203" pitchFamily="34" charset="0"/>
                <a:cs typeface="Lato" panose="020F0502020204030203" pitchFamily="34" charset="0"/>
              </a:rPr>
              <a:t>200 quadrillion per second</a:t>
            </a:r>
            <a:r>
              <a:rPr lang="en-US" dirty="0">
                <a:latin typeface="Lato" panose="020F0502020204030203" pitchFamily="34" charset="0"/>
                <a:ea typeface="Lato" panose="020F0502020204030203" pitchFamily="34" charset="0"/>
                <a:cs typeface="Lato" panose="020F0502020204030203" pitchFamily="34" charset="0"/>
              </a:rPr>
              <a:t>, or 200 petaflops</a:t>
            </a:r>
          </a:p>
        </p:txBody>
      </p:sp>
      <p:pic>
        <p:nvPicPr>
          <p:cNvPr id="1030" name="Picture 6">
            <a:extLst>
              <a:ext uri="{FF2B5EF4-FFF2-40B4-BE49-F238E27FC236}">
                <a16:creationId xmlns:a16="http://schemas.microsoft.com/office/drawing/2014/main" id="{80A713CB-8367-4A4D-A419-34F601A8F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2" y="1841858"/>
            <a:ext cx="27940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13903A-FC40-484B-AE3C-075844826AB2}"/>
              </a:ext>
            </a:extLst>
          </p:cNvPr>
          <p:cNvSpPr txBox="1"/>
          <p:nvPr/>
        </p:nvSpPr>
        <p:spPr>
          <a:xfrm>
            <a:off x="6311605" y="1333296"/>
            <a:ext cx="896399" cy="830997"/>
          </a:xfrm>
          <a:prstGeom prst="rect">
            <a:avLst/>
          </a:prstGeom>
          <a:noFill/>
        </p:spPr>
        <p:txBody>
          <a:bodyPr wrap="none" rtlCol="0">
            <a:spAutoFit/>
          </a:bodyPr>
          <a:lstStyle/>
          <a:p>
            <a:r>
              <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2018</a:t>
            </a:r>
          </a:p>
          <a:p>
            <a:endParaRPr lang="en-US" sz="2400" b="1"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riangle 9">
            <a:extLst>
              <a:ext uri="{FF2B5EF4-FFF2-40B4-BE49-F238E27FC236}">
                <a16:creationId xmlns:a16="http://schemas.microsoft.com/office/drawing/2014/main" id="{6B04FD00-E4F9-0941-9D58-15A87C397EB9}"/>
              </a:ext>
            </a:extLst>
          </p:cNvPr>
          <p:cNvSpPr/>
          <p:nvPr/>
        </p:nvSpPr>
        <p:spPr>
          <a:xfrm rot="5400000">
            <a:off x="3369554" y="3261798"/>
            <a:ext cx="3427422" cy="524524"/>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6CF-807A-C04D-9C00-34006683E62E}"/>
              </a:ext>
            </a:extLst>
          </p:cNvPr>
          <p:cNvSpPr>
            <a:spLocks noGrp="1"/>
          </p:cNvSpPr>
          <p:nvPr>
            <p:ph type="title"/>
          </p:nvPr>
        </p:nvSpPr>
        <p:spPr/>
        <p:txBody>
          <a:bodyPr/>
          <a:lstStyle/>
          <a:p>
            <a:r>
              <a:rPr lang="en-US" dirty="0"/>
              <a:t>Need memory to store data</a:t>
            </a:r>
          </a:p>
        </p:txBody>
      </p:sp>
      <p:sp>
        <p:nvSpPr>
          <p:cNvPr id="3" name="Content Placeholder 2">
            <a:extLst>
              <a:ext uri="{FF2B5EF4-FFF2-40B4-BE49-F238E27FC236}">
                <a16:creationId xmlns:a16="http://schemas.microsoft.com/office/drawing/2014/main" id="{F12C320F-FCD4-794B-8736-A0BA93EC8790}"/>
              </a:ext>
            </a:extLst>
          </p:cNvPr>
          <p:cNvSpPr>
            <a:spLocks noGrp="1"/>
          </p:cNvSpPr>
          <p:nvPr>
            <p:ph idx="1"/>
          </p:nvPr>
        </p:nvSpPr>
        <p:spPr/>
        <p:txBody>
          <a:bodyPr>
            <a:normAutofit lnSpcReduction="10000"/>
          </a:bodyPr>
          <a:lstStyle/>
          <a:p>
            <a:pPr marL="0" indent="0">
              <a:buNone/>
            </a:pPr>
            <a:r>
              <a:rPr lang="en-US" dirty="0"/>
              <a:t>One double precision number (16 significant figures) needs 64 bits – 8 bytes</a:t>
            </a:r>
          </a:p>
          <a:p>
            <a:pPr marL="0" indent="0">
              <a:buNone/>
            </a:pPr>
            <a:endParaRPr lang="en-US" dirty="0"/>
          </a:p>
          <a:p>
            <a:pPr marL="0" indent="0" algn="ctr">
              <a:buNone/>
            </a:pPr>
            <a:r>
              <a:rPr lang="en-US" sz="2200" dirty="0"/>
              <a:t>3.14159265358979311599796346844185161590576171875</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buNone/>
            </a:pPr>
            <a:r>
              <a:rPr lang="en-US" sz="2200" dirty="0"/>
              <a:t>One color image from your phone is ~</a:t>
            </a:r>
            <a:r>
              <a:rPr lang="en-US" sz="2200" b="1" dirty="0"/>
              <a:t>24 million numbers</a:t>
            </a:r>
          </a:p>
          <a:p>
            <a:pPr marL="0" indent="0">
              <a:buNone/>
            </a:pPr>
            <a:r>
              <a:rPr lang="en-US" sz="2200" b="1" dirty="0"/>
              <a:t>-&gt; A dataset of images can be many terabytes in size</a:t>
            </a:r>
            <a:r>
              <a:rPr lang="en-US" sz="2200" dirty="0"/>
              <a:t>, even modern computers cannot work on the whole dataset simultaneously</a:t>
            </a:r>
            <a:endParaRPr lang="en-US" sz="2200" b="1" dirty="0"/>
          </a:p>
        </p:txBody>
      </p:sp>
      <p:pic>
        <p:nvPicPr>
          <p:cNvPr id="4098" name="Picture 2">
            <a:extLst>
              <a:ext uri="{FF2B5EF4-FFF2-40B4-BE49-F238E27FC236}">
                <a16:creationId xmlns:a16="http://schemas.microsoft.com/office/drawing/2014/main" id="{B83123B0-962E-E54E-9E66-8FBCD582D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87" y="3209430"/>
            <a:ext cx="8799226" cy="1778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E3CCD-E55D-AA41-A4C4-628AFF5FB661}"/>
              </a:ext>
            </a:extLst>
          </p:cNvPr>
          <p:cNvSpPr txBox="1"/>
          <p:nvPr/>
        </p:nvSpPr>
        <p:spPr>
          <a:xfrm>
            <a:off x="6120939" y="5216255"/>
            <a:ext cx="184731" cy="1200329"/>
          </a:xfrm>
          <a:prstGeom prst="rect">
            <a:avLst/>
          </a:prstGeom>
          <a:noFill/>
        </p:spPr>
        <p:txBody>
          <a:bodyPr wrap="none" rtlCol="0">
            <a:spAutoFit/>
          </a:bodyPr>
          <a:lstStyle/>
          <a:p>
            <a:pPr/>
            <a:endParaRPr lang="en-US" sz="5400" b="0" dirty="0">
              <a:solidFill>
                <a:schemeClr val="tx1">
                  <a:lumMod val="75000"/>
                  <a:lumOff val="25000"/>
                </a:schemeClr>
              </a:solidFill>
            </a:endParaRPr>
          </a:p>
          <a:p>
            <a:endParaRPr lang="en-US" dirty="0"/>
          </a:p>
        </p:txBody>
      </p:sp>
    </p:spTree>
    <p:extLst>
      <p:ext uri="{BB962C8B-B14F-4D97-AF65-F5344CB8AC3E}">
        <p14:creationId xmlns:p14="http://schemas.microsoft.com/office/powerpoint/2010/main" val="5844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Need time &amp; energy to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p:txBody>
              <a:bodyPr>
                <a:normAutofit/>
              </a:bodyPr>
              <a:lstStyle/>
              <a:p>
                <a:pPr marL="0" indent="0">
                  <a:buNone/>
                </a:pPr>
                <a:r>
                  <a:rPr lang="en-US" b="1" dirty="0"/>
                  <a:t>Modeling data – the larger the data the more time needed to carry out an operation</a:t>
                </a:r>
              </a:p>
              <a:p>
                <a:pPr marL="0" indent="0">
                  <a:buNone/>
                </a:pPr>
                <a:endParaRPr lang="en-US" b="1" dirty="0"/>
              </a:p>
              <a:p>
                <a:r>
                  <a:rPr lang="en-US" dirty="0"/>
                  <a:t>Scalar multiplication - </a:t>
                </a:r>
                <a:r>
                  <a:rPr lang="en-US" dirty="0">
                    <a:solidFill>
                      <a:schemeClr val="accent2"/>
                    </a:solidFill>
                  </a:rPr>
                  <a:t>1.0 </a:t>
                </a:r>
                <a14:m>
                  <m:oMath xmlns:m="http://schemas.openxmlformats.org/officeDocument/2006/math">
                    <m:r>
                      <a:rPr lang="en-US" i="1" dirty="0">
                        <a:solidFill>
                          <a:schemeClr val="accent2"/>
                        </a:solidFill>
                        <a:latin typeface="Cambria Math" panose="02040503050406030204" pitchFamily="18" charset="0"/>
                      </a:rPr>
                      <m:t>⋅</m:t>
                    </m:r>
                  </m:oMath>
                </a14:m>
                <a:r>
                  <a:rPr lang="en-US" dirty="0">
                    <a:solidFill>
                      <a:schemeClr val="accent2"/>
                    </a:solidFill>
                  </a:rPr>
                  <a:t> 2.0</a:t>
                </a:r>
              </a:p>
              <a:p>
                <a:r>
                  <a:rPr lang="en-US" dirty="0"/>
                  <a:t>Vector multiplication – </a:t>
                </a:r>
                <a:r>
                  <a:rPr lang="en-US" dirty="0">
                    <a:solidFill>
                      <a:schemeClr val="tx2">
                        <a:lumMod val="75000"/>
                      </a:schemeClr>
                    </a:solidFill>
                  </a:rPr>
                  <a:t>[1.0 2.0 3.0 … ] </a:t>
                </a:r>
                <a14:m>
                  <m:oMath xmlns:m="http://schemas.openxmlformats.org/officeDocument/2006/math">
                    <m:r>
                      <a:rPr lang="en-US" i="1" dirty="0">
                        <a:solidFill>
                          <a:schemeClr val="tx2">
                            <a:lumMod val="75000"/>
                          </a:schemeClr>
                        </a:solidFill>
                        <a:latin typeface="Cambria Math" panose="02040503050406030204" pitchFamily="18" charset="0"/>
                      </a:rPr>
                      <m:t>⋅</m:t>
                    </m:r>
                  </m:oMath>
                </a14:m>
                <a:r>
                  <a:rPr lang="en-US" dirty="0">
                    <a:solidFill>
                      <a:schemeClr val="tx2">
                        <a:lumMod val="75000"/>
                      </a:schemeClr>
                    </a:solidFill>
                  </a:rPr>
                  <a:t> [2.3 4.5 5.2 …]</a:t>
                </a:r>
              </a:p>
              <a:p>
                <a:pPr marL="0" indent="0" algn="ctr">
                  <a:buNone/>
                </a:pPr>
                <a:endParaRPr lang="en-US" b="1" dirty="0"/>
              </a:p>
              <a:p>
                <a:pPr marL="0" indent="0" algn="ctr">
                  <a:buNone/>
                </a:pPr>
                <a:r>
                  <a:rPr lang="en-US" sz="2800" b="1" dirty="0">
                    <a:solidFill>
                      <a:schemeClr val="accent2"/>
                    </a:solidFill>
                  </a:rPr>
                  <a:t>Time 1</a:t>
                </a:r>
                <a14:m>
                  <m:oMath xmlns:m="http://schemas.openxmlformats.org/officeDocument/2006/math">
                    <m:r>
                      <a:rPr lang="en-US" sz="2800" b="1" i="0" dirty="0" smtClean="0">
                        <a:solidFill>
                          <a:schemeClr val="accent2"/>
                        </a:solidFill>
                        <a:latin typeface="Cambria Math" panose="02040503050406030204" pitchFamily="18" charset="0"/>
                        <a:ea typeface="Cambria Math" panose="02040503050406030204" pitchFamily="18" charset="0"/>
                      </a:rPr>
                      <m:t> </m:t>
                    </m:r>
                    <m:r>
                      <a:rPr lang="en-US" sz="2800" i="1" dirty="0" smtClean="0">
                        <a:latin typeface="Cambria Math" panose="02040503050406030204" pitchFamily="18" charset="0"/>
                        <a:ea typeface="Cambria Math" panose="02040503050406030204" pitchFamily="18" charset="0"/>
                      </a:rPr>
                      <m:t>≪</m:t>
                    </m:r>
                  </m:oMath>
                </a14:m>
                <a:r>
                  <a:rPr lang="en-US" sz="2800" dirty="0"/>
                  <a:t> </a:t>
                </a:r>
                <a:r>
                  <a:rPr lang="en-US" sz="2800" b="1" dirty="0">
                    <a:solidFill>
                      <a:schemeClr val="tx2">
                        <a:lumMod val="75000"/>
                      </a:schemeClr>
                    </a:solidFill>
                  </a:rPr>
                  <a:t>Time 2</a:t>
                </a:r>
              </a:p>
              <a:p>
                <a:pPr marL="0" indent="0" algn="ctr">
                  <a:buNone/>
                </a:pPr>
                <a:endParaRPr lang="en-US" sz="2800" b="1" dirty="0">
                  <a:solidFill>
                    <a:schemeClr val="tx2">
                      <a:lumMod val="75000"/>
                    </a:schemeClr>
                  </a:solidFill>
                </a:endParaRPr>
              </a:p>
              <a:p>
                <a:r>
                  <a:rPr lang="en-US" dirty="0"/>
                  <a:t>For vector of length </a:t>
                </a:r>
                <a:r>
                  <a:rPr lang="en-US" i="1" dirty="0"/>
                  <a:t>N</a:t>
                </a:r>
                <a:r>
                  <a:rPr lang="en-US" dirty="0"/>
                  <a:t>, when carrying out the dot product we make </a:t>
                </a:r>
                <a:r>
                  <a:rPr lang="en-US" i="1" dirty="0"/>
                  <a:t>N</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i="1" dirty="0"/>
                  <a:t>N</a:t>
                </a:r>
                <a:r>
                  <a:rPr lang="en-US" dirty="0"/>
                  <a:t> multiplications and sum </a:t>
                </a:r>
                <a:r>
                  <a:rPr lang="en-US" i="1" dirty="0"/>
                  <a:t>N</a:t>
                </a:r>
                <a:r>
                  <a:rPr lang="en-US" dirty="0"/>
                  <a:t> numbers afterwards</a:t>
                </a:r>
              </a:p>
              <a:p>
                <a:endParaRPr lang="en-US" dirty="0"/>
              </a:p>
              <a:p>
                <a:pPr marL="0" indent="0" algn="ctr">
                  <a:buNone/>
                </a:pPr>
                <a:endParaRPr lang="en-US" b="1"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527FF181-435F-F24D-A7CB-D08C4A85D05B}"/>
                  </a:ext>
                </a:extLst>
              </p:cNvPr>
              <p:cNvSpPr>
                <a:spLocks noGrp="1" noRot="1" noChangeAspect="1" noMove="1" noResize="1" noEditPoints="1" noAdjustHandles="1" noChangeArrowheads="1" noChangeShapeType="1" noTextEdit="1"/>
              </p:cNvSpPr>
              <p:nvPr>
                <p:ph idx="1"/>
              </p:nvPr>
            </p:nvSpPr>
            <p:spPr>
              <a:blipFill>
                <a:blip r:embed="rId2"/>
                <a:stretch>
                  <a:fillRect l="-1235" t="-752" r="-1852"/>
                </a:stretch>
              </a:blipFill>
            </p:spPr>
            <p:txBody>
              <a:bodyPr/>
              <a:lstStyle/>
              <a:p>
                <a:r>
                  <a:rPr lang="en-US">
                    <a:noFill/>
                  </a:rPr>
                  <a:t> </a:t>
                </a:r>
              </a:p>
            </p:txBody>
          </p:sp>
        </mc:Fallback>
      </mc:AlternateContent>
    </p:spTree>
    <p:extLst>
      <p:ext uri="{BB962C8B-B14F-4D97-AF65-F5344CB8AC3E}">
        <p14:creationId xmlns:p14="http://schemas.microsoft.com/office/powerpoint/2010/main" val="101764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EFDA-6A61-DF48-B638-9E93078E6181}"/>
              </a:ext>
            </a:extLst>
          </p:cNvPr>
          <p:cNvSpPr>
            <a:spLocks noGrp="1"/>
          </p:cNvSpPr>
          <p:nvPr>
            <p:ph type="title"/>
          </p:nvPr>
        </p:nvSpPr>
        <p:spPr/>
        <p:txBody>
          <a:bodyPr/>
          <a:lstStyle/>
          <a:p>
            <a:r>
              <a:rPr lang="en-US" dirty="0"/>
              <a:t>This cost can be prohibitive</a:t>
            </a:r>
          </a:p>
        </p:txBody>
      </p:sp>
      <p:sp>
        <p:nvSpPr>
          <p:cNvPr id="3" name="Content Placeholder 2">
            <a:extLst>
              <a:ext uri="{FF2B5EF4-FFF2-40B4-BE49-F238E27FC236}">
                <a16:creationId xmlns:a16="http://schemas.microsoft.com/office/drawing/2014/main" id="{DB77CD82-9EBD-B943-AD0F-433775FEE787}"/>
              </a:ext>
            </a:extLst>
          </p:cNvPr>
          <p:cNvSpPr>
            <a:spLocks noGrp="1"/>
          </p:cNvSpPr>
          <p:nvPr>
            <p:ph idx="1"/>
          </p:nvPr>
        </p:nvSpPr>
        <p:spPr/>
        <p:txBody>
          <a:bodyPr>
            <a:normAutofit/>
          </a:bodyPr>
          <a:lstStyle/>
          <a:p>
            <a:pPr marL="0" indent="0">
              <a:buNone/>
            </a:pPr>
            <a:r>
              <a:rPr lang="en-US" dirty="0"/>
              <a:t>Extracting properties from/using large dataset is </a:t>
            </a:r>
            <a:r>
              <a:rPr lang="en-US" b="1" dirty="0">
                <a:solidFill>
                  <a:schemeClr val="accent2">
                    <a:lumMod val="75000"/>
                  </a:schemeClr>
                </a:solidFill>
              </a:rPr>
              <a:t>computationally demanding</a:t>
            </a:r>
            <a:r>
              <a:rPr lang="en-US" b="1" dirty="0">
                <a:solidFill>
                  <a:schemeClr val="accent6">
                    <a:lumMod val="75000"/>
                  </a:schemeClr>
                </a:solidFill>
              </a:rPr>
              <a:t>: </a:t>
            </a:r>
            <a:r>
              <a:rPr lang="en-US" b="1" dirty="0"/>
              <a:t>high memory cost </a:t>
            </a:r>
            <a:r>
              <a:rPr lang="en-US" dirty="0"/>
              <a:t>&amp; </a:t>
            </a:r>
            <a:r>
              <a:rPr lang="en-US" b="1" dirty="0"/>
              <a:t>time demand</a:t>
            </a:r>
          </a:p>
          <a:p>
            <a:endParaRPr lang="en-US" sz="500" dirty="0"/>
          </a:p>
          <a:p>
            <a:pPr marL="0" indent="0">
              <a:buNone/>
            </a:pPr>
            <a:r>
              <a:rPr lang="en-US" dirty="0"/>
              <a:t>We need answers now for important problems</a:t>
            </a:r>
          </a:p>
          <a:p>
            <a:pPr marL="0" indent="0">
              <a:buNone/>
            </a:pPr>
            <a:endParaRPr lang="en-US" dirty="0"/>
          </a:p>
          <a:p>
            <a:pPr lvl="1">
              <a:buFont typeface="Courier New" panose="02070309020205020404" pitchFamily="49" charset="0"/>
              <a:buChar char="o"/>
            </a:pPr>
            <a:r>
              <a:rPr lang="en-US" dirty="0"/>
              <a:t>Drug/antiviral design</a:t>
            </a:r>
          </a:p>
          <a:p>
            <a:pPr lvl="1">
              <a:buFont typeface="Courier New" panose="02070309020205020404" pitchFamily="49" charset="0"/>
              <a:buChar char="o"/>
            </a:pPr>
            <a:r>
              <a:rPr lang="en-US" dirty="0"/>
              <a:t>Global warming - ecological forecasting</a:t>
            </a:r>
          </a:p>
          <a:p>
            <a:pPr lvl="1">
              <a:buFont typeface="Courier New" panose="02070309020205020404" pitchFamily="49" charset="0"/>
              <a:buChar char="o"/>
            </a:pPr>
            <a:r>
              <a:rPr lang="en-US" dirty="0"/>
              <a:t>Real-time sensing, learning, decision-making</a:t>
            </a:r>
          </a:p>
          <a:p>
            <a:pPr lvl="1">
              <a:buFont typeface="Courier New" panose="02070309020205020404" pitchFamily="49" charset="0"/>
              <a:buChar char="o"/>
            </a:pPr>
            <a:r>
              <a:rPr lang="en-US" dirty="0"/>
              <a:t>Detecting hazardous weather</a:t>
            </a:r>
          </a:p>
        </p:txBody>
      </p:sp>
      <p:pic>
        <p:nvPicPr>
          <p:cNvPr id="1028" name="Picture 4" descr="Mass-produced European solar panels on the horizon - Information Centre -  Research &amp; Innovation - European Commission">
            <a:extLst>
              <a:ext uri="{FF2B5EF4-FFF2-40B4-BE49-F238E27FC236}">
                <a16:creationId xmlns:a16="http://schemas.microsoft.com/office/drawing/2014/main" id="{130E1474-44E5-114D-991F-09862705D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102218" y="4139197"/>
            <a:ext cx="1873216"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do you call the disease caused by the novel coronavirus? Covid-19">
            <a:extLst>
              <a:ext uri="{FF2B5EF4-FFF2-40B4-BE49-F238E27FC236}">
                <a16:creationId xmlns:a16="http://schemas.microsoft.com/office/drawing/2014/main" id="{4951B9A1-D6CB-A242-B968-F28C023040D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2869" y="2718803"/>
            <a:ext cx="1420394" cy="14203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Taking out the trash – how engineers could tackle the landfill  problem">
            <a:extLst>
              <a:ext uri="{FF2B5EF4-FFF2-40B4-BE49-F238E27FC236}">
                <a16:creationId xmlns:a16="http://schemas.microsoft.com/office/drawing/2014/main" id="{8310B172-90F5-B741-9AB7-2C025BFB6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23" y="5560894"/>
            <a:ext cx="2060203" cy="11605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6EFE98-9B16-DE45-A102-6DF60B2CCBE8}"/>
              </a:ext>
            </a:extLst>
          </p:cNvPr>
          <p:cNvSpPr/>
          <p:nvPr/>
        </p:nvSpPr>
        <p:spPr>
          <a:xfrm>
            <a:off x="168566" y="5798145"/>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40492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8503131" cy="44743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600" spc="-10" dirty="0">
                <a:latin typeface="Lato" panose="020F0502020204030203" pitchFamily="34" charset="0"/>
                <a:ea typeface="Lato" panose="020F0502020204030203" pitchFamily="34" charset="0"/>
                <a:cs typeface="Lato" panose="020F0502020204030203" pitchFamily="34" charset="0"/>
              </a:rPr>
              <a:t>Overview of </a:t>
            </a:r>
            <a:r>
              <a:rPr sz="2600" b="1" spc="-20" dirty="0">
                <a:latin typeface="Lato" panose="020F0502020204030203" pitchFamily="34" charset="0"/>
                <a:ea typeface="Lato" panose="020F0502020204030203" pitchFamily="34" charset="0"/>
                <a:cs typeface="Lato" panose="020F0502020204030203" pitchFamily="34" charset="0"/>
              </a:rPr>
              <a:t>Data </a:t>
            </a:r>
            <a:r>
              <a:rPr sz="2600" b="1" spc="-5" dirty="0">
                <a:latin typeface="Lato" panose="020F0502020204030203" pitchFamily="34" charset="0"/>
                <a:ea typeface="Lato" panose="020F0502020204030203" pitchFamily="34" charset="0"/>
                <a:cs typeface="Lato" panose="020F0502020204030203" pitchFamily="34" charset="0"/>
              </a:rPr>
              <a:t>Science</a:t>
            </a:r>
            <a:r>
              <a:rPr sz="2600" b="1" spc="15" dirty="0">
                <a:latin typeface="Lato" panose="020F0502020204030203" pitchFamily="34" charset="0"/>
                <a:ea typeface="Lato" panose="020F0502020204030203" pitchFamily="34" charset="0"/>
                <a:cs typeface="Lato" panose="020F0502020204030203" pitchFamily="34" charset="0"/>
              </a:rPr>
              <a:t> </a:t>
            </a:r>
            <a:r>
              <a:rPr sz="2600" b="1" spc="-5" dirty="0">
                <a:latin typeface="Lato" panose="020F0502020204030203" pitchFamily="34" charset="0"/>
                <a:ea typeface="Lato" panose="020F0502020204030203" pitchFamily="34" charset="0"/>
                <a:cs typeface="Lato" panose="020F0502020204030203" pitchFamily="34" charset="0"/>
              </a:rPr>
              <a:t>methods</a:t>
            </a:r>
            <a:endParaRPr sz="2600" b="1"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95"/>
              </a:spcBef>
              <a:buFont typeface="Arial" panose="020B0604020202020204" pitchFamily="34" charset="0"/>
              <a:buChar char="•"/>
              <a:tabLst>
                <a:tab pos="755650" algn="l"/>
              </a:tabLst>
            </a:pPr>
            <a:r>
              <a:rPr lang="en-US" sz="2600" spc="-65" dirty="0">
                <a:latin typeface="Lato" panose="020F0502020204030203" pitchFamily="34" charset="0"/>
                <a:ea typeface="Lato" panose="020F0502020204030203" pitchFamily="34" charset="0"/>
                <a:cs typeface="Lato" panose="020F0502020204030203" pitchFamily="34" charset="0"/>
              </a:rPr>
              <a:t>Basics of statistics </a:t>
            </a:r>
          </a:p>
          <a:p>
            <a:pPr marL="927100" lvl="1" indent="-457200">
              <a:lnSpc>
                <a:spcPct val="100000"/>
              </a:lnSpc>
              <a:spcBef>
                <a:spcPts val="695"/>
              </a:spcBef>
              <a:buFont typeface="Arial" panose="020B0604020202020204" pitchFamily="34" charset="0"/>
              <a:buChar char="•"/>
              <a:tabLst>
                <a:tab pos="755650" algn="l"/>
              </a:tabLst>
            </a:pPr>
            <a:r>
              <a:rPr sz="2600" spc="-65" dirty="0">
                <a:latin typeface="Lato" panose="020F0502020204030203" pitchFamily="34" charset="0"/>
                <a:ea typeface="Lato" panose="020F0502020204030203" pitchFamily="34" charset="0"/>
                <a:cs typeface="Lato" panose="020F0502020204030203" pitchFamily="34" charset="0"/>
              </a:rPr>
              <a:t>Tool </a:t>
            </a:r>
            <a:r>
              <a:rPr sz="2600" spc="-10" dirty="0">
                <a:latin typeface="Lato" panose="020F0502020204030203" pitchFamily="34" charset="0"/>
                <a:ea typeface="Lato" panose="020F0502020204030203" pitchFamily="34" charset="0"/>
                <a:cs typeface="Lato" panose="020F0502020204030203" pitchFamily="34" charset="0"/>
              </a:rPr>
              <a:t>selection</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5"/>
              </a:spcBef>
              <a:buFont typeface="Arial" panose="020B0604020202020204" pitchFamily="34" charset="0"/>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Best</a:t>
            </a:r>
            <a:r>
              <a:rPr sz="2600" spc="-100"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practices</a:t>
            </a:r>
            <a:endParaRPr sz="2600" dirty="0">
              <a:latin typeface="Lato" panose="020F0502020204030203" pitchFamily="34" charset="0"/>
              <a:ea typeface="Lato" panose="020F0502020204030203" pitchFamily="34" charset="0"/>
              <a:cs typeface="Lato" panose="020F0502020204030203" pitchFamily="34" charset="0"/>
            </a:endParaRPr>
          </a:p>
          <a:p>
            <a:pPr marL="927100" lvl="1" indent="-457200">
              <a:lnSpc>
                <a:spcPct val="100000"/>
              </a:lnSpc>
              <a:spcBef>
                <a:spcPts val="670"/>
              </a:spcBef>
              <a:buFont typeface="Arial" panose="020B0604020202020204" pitchFamily="34" charset="0"/>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Not about designing </a:t>
            </a:r>
            <a:r>
              <a:rPr sz="2600" spc="-10" dirty="0">
                <a:latin typeface="Lato" panose="020F0502020204030203" pitchFamily="34" charset="0"/>
                <a:ea typeface="Lato" panose="020F0502020204030203" pitchFamily="34" charset="0"/>
                <a:cs typeface="Lato" panose="020F0502020204030203" pitchFamily="34" charset="0"/>
              </a:rPr>
              <a:t>new</a:t>
            </a:r>
            <a:r>
              <a:rPr sz="2600" spc="15" dirty="0">
                <a:latin typeface="Lato" panose="020F0502020204030203" pitchFamily="34" charset="0"/>
                <a:ea typeface="Lato" panose="020F0502020204030203" pitchFamily="34" charset="0"/>
                <a:cs typeface="Lato" panose="020F0502020204030203" pitchFamily="34" charset="0"/>
              </a:rPr>
              <a:t> </a:t>
            </a:r>
            <a:r>
              <a:rPr sz="2600" spc="-10" dirty="0">
                <a:latin typeface="Lato" panose="020F0502020204030203" pitchFamily="34" charset="0"/>
                <a:ea typeface="Lato" panose="020F0502020204030203" pitchFamily="34" charset="0"/>
                <a:cs typeface="Lato" panose="020F0502020204030203" pitchFamily="34" charset="0"/>
              </a:rPr>
              <a:t>algorithms</a:t>
            </a:r>
            <a:endParaRPr sz="26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sz="2600" b="1" spc="-15" dirty="0">
                <a:latin typeface="Lato" panose="020F0502020204030203" pitchFamily="34" charset="0"/>
                <a:ea typeface="Lato" panose="020F0502020204030203" pitchFamily="34" charset="0"/>
                <a:cs typeface="Lato" panose="020F0502020204030203" pitchFamily="34" charset="0"/>
              </a:rPr>
              <a:t>Group project </a:t>
            </a:r>
            <a:r>
              <a:rPr sz="2600" spc="-5" dirty="0">
                <a:latin typeface="Lato" panose="020F0502020204030203" pitchFamily="34" charset="0"/>
                <a:ea typeface="Lato" panose="020F0502020204030203" pitchFamily="34" charset="0"/>
                <a:cs typeface="Lato" panose="020F0502020204030203" pitchFamily="34" charset="0"/>
              </a:rPr>
              <a:t>using these</a:t>
            </a:r>
            <a:r>
              <a:rPr sz="2600" spc="5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methods</a:t>
            </a:r>
            <a:endParaRPr sz="26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15"/>
              </a:spcBef>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tabLst>
                <a:tab pos="354965" algn="l"/>
                <a:tab pos="355600" algn="l"/>
              </a:tabLst>
            </a:pPr>
            <a:r>
              <a:rPr lang="en-US" sz="2600" spc="-20" dirty="0">
                <a:latin typeface="Lato" panose="020F0502020204030203" pitchFamily="34" charset="0"/>
                <a:ea typeface="Lato" panose="020F0502020204030203" pitchFamily="34" charset="0"/>
                <a:cs typeface="Lato" panose="020F0502020204030203" pitchFamily="34" charset="0"/>
              </a:rPr>
              <a:t>Provide you with computational tools and a computational mindset to tackle science problems </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4ED-A331-EE4A-BA0B-17188AD4878B}"/>
              </a:ext>
            </a:extLst>
          </p:cNvPr>
          <p:cNvSpPr>
            <a:spLocks noGrp="1"/>
          </p:cNvSpPr>
          <p:nvPr>
            <p:ph type="title"/>
          </p:nvPr>
        </p:nvSpPr>
        <p:spPr/>
        <p:txBody>
          <a:bodyPr/>
          <a:lstStyle/>
          <a:p>
            <a:r>
              <a:rPr lang="en-US" dirty="0"/>
              <a:t>Big Data + Big Compute =</a:t>
            </a:r>
          </a:p>
        </p:txBody>
      </p:sp>
      <p:sp>
        <p:nvSpPr>
          <p:cNvPr id="3" name="Content Placeholder 2">
            <a:extLst>
              <a:ext uri="{FF2B5EF4-FFF2-40B4-BE49-F238E27FC236}">
                <a16:creationId xmlns:a16="http://schemas.microsoft.com/office/drawing/2014/main" id="{527FF181-435F-F24D-A7CB-D08C4A85D05B}"/>
              </a:ext>
            </a:extLst>
          </p:cNvPr>
          <p:cNvSpPr>
            <a:spLocks noGrp="1"/>
          </p:cNvSpPr>
          <p:nvPr>
            <p:ph idx="1"/>
          </p:nvPr>
        </p:nvSpPr>
        <p:spPr>
          <a:xfrm>
            <a:off x="457200" y="1427747"/>
            <a:ext cx="8365958" cy="5293728"/>
          </a:xfrm>
        </p:spPr>
        <p:txBody>
          <a:bodyPr>
            <a:normAutofit/>
          </a:bodyPr>
          <a:lstStyle/>
          <a:p>
            <a:pPr marL="0" indent="0">
              <a:buNone/>
            </a:pPr>
            <a:r>
              <a:rPr lang="en-US" u="sng" dirty="0"/>
              <a:t>Big Utility...</a:t>
            </a:r>
            <a:endParaRPr lang="en-US" dirty="0"/>
          </a:p>
          <a:p>
            <a:pPr marL="0" indent="0">
              <a:buNone/>
            </a:pPr>
            <a:r>
              <a:rPr lang="en-US" dirty="0"/>
              <a:t>We will explore in this course:</a:t>
            </a:r>
          </a:p>
          <a:p>
            <a:r>
              <a:rPr lang="en-US" dirty="0"/>
              <a:t>what kind of </a:t>
            </a:r>
            <a:r>
              <a:rPr lang="en-US" b="1" dirty="0"/>
              <a:t>data</a:t>
            </a:r>
            <a:r>
              <a:rPr lang="en-US" dirty="0"/>
              <a:t> is out there, how can we operate on it, and what </a:t>
            </a:r>
            <a:r>
              <a:rPr lang="en-US" b="1" dirty="0"/>
              <a:t>information</a:t>
            </a:r>
            <a:r>
              <a:rPr lang="en-US" dirty="0"/>
              <a:t> we can extract</a:t>
            </a:r>
          </a:p>
          <a:p>
            <a:endParaRPr lang="en-US" dirty="0"/>
          </a:p>
          <a:p>
            <a:endParaRPr lang="en-US" dirty="0"/>
          </a:p>
          <a:p>
            <a:endParaRPr lang="en-US" dirty="0"/>
          </a:p>
          <a:p>
            <a:endParaRPr lang="en-US" dirty="0"/>
          </a:p>
          <a:p>
            <a:pPr marL="0" indent="0">
              <a:buNone/>
            </a:pPr>
            <a:r>
              <a:rPr lang="en-US" u="sng" dirty="0"/>
              <a:t>+ Big responsibility</a:t>
            </a:r>
          </a:p>
          <a:p>
            <a:pPr marL="0" indent="0">
              <a:buNone/>
            </a:pPr>
            <a:r>
              <a:rPr lang="en-US" dirty="0"/>
              <a:t>And how to consider:</a:t>
            </a:r>
          </a:p>
        </p:txBody>
      </p:sp>
      <p:pic>
        <p:nvPicPr>
          <p:cNvPr id="5" name="Picture 2" descr="Image result for database search">
            <a:extLst>
              <a:ext uri="{FF2B5EF4-FFF2-40B4-BE49-F238E27FC236}">
                <a16:creationId xmlns:a16="http://schemas.microsoft.com/office/drawing/2014/main" id="{33699AF3-111B-1041-A7C3-375FAB7F29E1}"/>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2191951" y="3429000"/>
            <a:ext cx="862300" cy="882315"/>
          </a:xfrm>
          <a:prstGeom prst="rect">
            <a:avLst/>
          </a:prstGeom>
          <a:noFill/>
        </p:spPr>
      </p:pic>
      <p:sp>
        <p:nvSpPr>
          <p:cNvPr id="7" name="Triangle 6">
            <a:extLst>
              <a:ext uri="{FF2B5EF4-FFF2-40B4-BE49-F238E27FC236}">
                <a16:creationId xmlns:a16="http://schemas.microsoft.com/office/drawing/2014/main" id="{787D6495-894D-F848-9EBA-B1FE231FAE8C}"/>
              </a:ext>
            </a:extLst>
          </p:cNvPr>
          <p:cNvSpPr/>
          <p:nvPr/>
        </p:nvSpPr>
        <p:spPr>
          <a:xfrm rot="5400000">
            <a:off x="3028387" y="386693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B3A791D-53E9-B04F-9290-BA69C39C8BFF}"/>
              </a:ext>
            </a:extLst>
          </p:cNvPr>
          <p:cNvSpPr/>
          <p:nvPr/>
        </p:nvSpPr>
        <p:spPr>
          <a:xfrm>
            <a:off x="3770765" y="350635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10" name="Triangle 9">
            <a:extLst>
              <a:ext uri="{FF2B5EF4-FFF2-40B4-BE49-F238E27FC236}">
                <a16:creationId xmlns:a16="http://schemas.microsoft.com/office/drawing/2014/main" id="{DF2AFE23-F177-144C-AA18-C937CDA4261B}"/>
              </a:ext>
            </a:extLst>
          </p:cNvPr>
          <p:cNvSpPr/>
          <p:nvPr/>
        </p:nvSpPr>
        <p:spPr>
          <a:xfrm rot="5400000">
            <a:off x="5397849" y="383859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 Mark with solid fill">
            <a:extLst>
              <a:ext uri="{FF2B5EF4-FFF2-40B4-BE49-F238E27FC236}">
                <a16:creationId xmlns:a16="http://schemas.microsoft.com/office/drawing/2014/main" id="{FD1CC5B2-2646-7B65-1E37-19A9B75EA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808" y="3469994"/>
            <a:ext cx="914400" cy="914400"/>
          </a:xfrm>
          <a:prstGeom prst="rect">
            <a:avLst/>
          </a:prstGeom>
        </p:spPr>
      </p:pic>
      <p:sp>
        <p:nvSpPr>
          <p:cNvPr id="8" name="TextBox 7">
            <a:extLst>
              <a:ext uri="{FF2B5EF4-FFF2-40B4-BE49-F238E27FC236}">
                <a16:creationId xmlns:a16="http://schemas.microsoft.com/office/drawing/2014/main" id="{9C74CB0E-7862-E2C2-5EB3-AF87D57D2BC2}"/>
              </a:ext>
            </a:extLst>
          </p:cNvPr>
          <p:cNvSpPr txBox="1"/>
          <p:nvPr/>
        </p:nvSpPr>
        <p:spPr>
          <a:xfrm>
            <a:off x="2220536" y="440471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33680082-AB2A-66A2-D765-BDA6BF627F90}"/>
              </a:ext>
            </a:extLst>
          </p:cNvPr>
          <p:cNvSpPr txBox="1"/>
          <p:nvPr/>
        </p:nvSpPr>
        <p:spPr>
          <a:xfrm>
            <a:off x="5693374" y="4404711"/>
            <a:ext cx="1940788" cy="369332"/>
          </a:xfrm>
          <a:prstGeom prst="rect">
            <a:avLst/>
          </a:prstGeom>
          <a:noFill/>
        </p:spPr>
        <p:txBody>
          <a:bodyPr wrap="none" rtlCol="0">
            <a:spAutoFit/>
          </a:bodyPr>
          <a:lstStyle/>
          <a:p>
            <a:r>
              <a:rPr lang="en-US" dirty="0"/>
              <a:t>Useful information</a:t>
            </a:r>
          </a:p>
        </p:txBody>
      </p:sp>
      <p:cxnSp>
        <p:nvCxnSpPr>
          <p:cNvPr id="14" name="Straight Arrow Connector 13">
            <a:extLst>
              <a:ext uri="{FF2B5EF4-FFF2-40B4-BE49-F238E27FC236}">
                <a16:creationId xmlns:a16="http://schemas.microsoft.com/office/drawing/2014/main" id="{3FECEF1B-5E0E-64AE-0CBA-7F1F3A17CF30}"/>
              </a:ext>
            </a:extLst>
          </p:cNvPr>
          <p:cNvCxnSpPr/>
          <p:nvPr/>
        </p:nvCxnSpPr>
        <p:spPr>
          <a:xfrm>
            <a:off x="4265227"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B008-6CEE-8C57-160D-041F8F76C11B}"/>
              </a:ext>
            </a:extLst>
          </p:cNvPr>
          <p:cNvSpPr txBox="1"/>
          <p:nvPr/>
        </p:nvSpPr>
        <p:spPr>
          <a:xfrm>
            <a:off x="3442836" y="5604249"/>
            <a:ext cx="988925" cy="369332"/>
          </a:xfrm>
          <a:prstGeom prst="rect">
            <a:avLst/>
          </a:prstGeom>
          <a:noFill/>
        </p:spPr>
        <p:txBody>
          <a:bodyPr wrap="none" rtlCol="0">
            <a:spAutoFit/>
          </a:bodyPr>
          <a:lstStyle/>
          <a:p>
            <a:r>
              <a:rPr lang="en-US" dirty="0"/>
              <a:t>Memory</a:t>
            </a:r>
          </a:p>
        </p:txBody>
      </p:sp>
      <p:cxnSp>
        <p:nvCxnSpPr>
          <p:cNvPr id="16" name="Straight Arrow Connector 15">
            <a:extLst>
              <a:ext uri="{FF2B5EF4-FFF2-40B4-BE49-F238E27FC236}">
                <a16:creationId xmlns:a16="http://schemas.microsoft.com/office/drawing/2014/main" id="{BA75F667-E92F-82ED-3AAB-6858C33FA33B}"/>
              </a:ext>
            </a:extLst>
          </p:cNvPr>
          <p:cNvCxnSpPr/>
          <p:nvPr/>
        </p:nvCxnSpPr>
        <p:spPr>
          <a:xfrm>
            <a:off x="5066463" y="4541166"/>
            <a:ext cx="0" cy="106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275A38-6F17-F883-F77C-BAF6E7CF2541}"/>
              </a:ext>
            </a:extLst>
          </p:cNvPr>
          <p:cNvSpPr txBox="1"/>
          <p:nvPr/>
        </p:nvSpPr>
        <p:spPr>
          <a:xfrm>
            <a:off x="4832379" y="5608864"/>
            <a:ext cx="2231829" cy="369332"/>
          </a:xfrm>
          <a:prstGeom prst="rect">
            <a:avLst/>
          </a:prstGeom>
          <a:noFill/>
        </p:spPr>
        <p:txBody>
          <a:bodyPr wrap="none" rtlCol="0">
            <a:spAutoFit/>
          </a:bodyPr>
          <a:lstStyle/>
          <a:p>
            <a:r>
              <a:rPr lang="en-US" dirty="0"/>
              <a:t>Computational power</a:t>
            </a:r>
          </a:p>
        </p:txBody>
      </p:sp>
      <p:sp>
        <p:nvSpPr>
          <p:cNvPr id="18" name="Left Brace 17">
            <a:extLst>
              <a:ext uri="{FF2B5EF4-FFF2-40B4-BE49-F238E27FC236}">
                <a16:creationId xmlns:a16="http://schemas.microsoft.com/office/drawing/2014/main" id="{3D805B62-792E-8559-965D-6896E37624B6}"/>
              </a:ext>
            </a:extLst>
          </p:cNvPr>
          <p:cNvSpPr/>
          <p:nvPr/>
        </p:nvSpPr>
        <p:spPr>
          <a:xfrm rot="16200000">
            <a:off x="5102336" y="4397453"/>
            <a:ext cx="269661" cy="34721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8F3080A-940A-003A-5007-EC1554C5218C}"/>
              </a:ext>
            </a:extLst>
          </p:cNvPr>
          <p:cNvSpPr txBox="1"/>
          <p:nvPr/>
        </p:nvSpPr>
        <p:spPr>
          <a:xfrm>
            <a:off x="4257186" y="6315054"/>
            <a:ext cx="1959960" cy="369332"/>
          </a:xfrm>
          <a:prstGeom prst="rect">
            <a:avLst/>
          </a:prstGeom>
          <a:noFill/>
        </p:spPr>
        <p:txBody>
          <a:bodyPr wrap="none" rtlCol="0">
            <a:spAutoFit/>
          </a:bodyPr>
          <a:lstStyle/>
          <a:p>
            <a:r>
              <a:rPr lang="en-US" b="1" dirty="0">
                <a:solidFill>
                  <a:srgbClr val="FF0000"/>
                </a:solidFill>
              </a:rPr>
              <a:t>Energy and carbon</a:t>
            </a:r>
          </a:p>
        </p:txBody>
      </p:sp>
    </p:spTree>
    <p:extLst>
      <p:ext uri="{BB962C8B-B14F-4D97-AF65-F5344CB8AC3E}">
        <p14:creationId xmlns:p14="http://schemas.microsoft.com/office/powerpoint/2010/main" val="336602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2777-661D-1210-58D8-E7FC5F94B68A}"/>
              </a:ext>
            </a:extLst>
          </p:cNvPr>
          <p:cNvSpPr>
            <a:spLocks noGrp="1"/>
          </p:cNvSpPr>
          <p:nvPr>
            <p:ph type="title"/>
          </p:nvPr>
        </p:nvSpPr>
        <p:spPr/>
        <p:txBody>
          <a:bodyPr/>
          <a:lstStyle/>
          <a:p>
            <a:r>
              <a:rPr lang="en-US" dirty="0"/>
              <a:t>Your skillset is critical!</a:t>
            </a:r>
          </a:p>
        </p:txBody>
      </p:sp>
      <p:grpSp>
        <p:nvGrpSpPr>
          <p:cNvPr id="40" name="Group 39">
            <a:extLst>
              <a:ext uri="{FF2B5EF4-FFF2-40B4-BE49-F238E27FC236}">
                <a16:creationId xmlns:a16="http://schemas.microsoft.com/office/drawing/2014/main" id="{E23C0DC9-5A94-2ED1-7A3E-4F50F1E362CA}"/>
              </a:ext>
            </a:extLst>
          </p:cNvPr>
          <p:cNvGrpSpPr/>
          <p:nvPr/>
        </p:nvGrpSpPr>
        <p:grpSpPr>
          <a:xfrm>
            <a:off x="1904683" y="1784096"/>
            <a:ext cx="5442211" cy="1345043"/>
            <a:chOff x="1869222" y="1586950"/>
            <a:chExt cx="5442211" cy="1345043"/>
          </a:xfrm>
        </p:grpSpPr>
        <p:pic>
          <p:nvPicPr>
            <p:cNvPr id="5" name="Picture 2" descr="Image result for database search">
              <a:extLst>
                <a:ext uri="{FF2B5EF4-FFF2-40B4-BE49-F238E27FC236}">
                  <a16:creationId xmlns:a16="http://schemas.microsoft.com/office/drawing/2014/main" id="{44B885C4-5476-31A5-4BC0-30E57143752D}"/>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6" name="Triangle 5">
              <a:extLst>
                <a:ext uri="{FF2B5EF4-FFF2-40B4-BE49-F238E27FC236}">
                  <a16:creationId xmlns:a16="http://schemas.microsoft.com/office/drawing/2014/main" id="{F5BA0337-1AC7-BFBB-1BE0-1D8057417E36}"/>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5693000-6FC9-4AC2-28F5-E6206F86AEA5}"/>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8" name="Triangle 7">
              <a:extLst>
                <a:ext uri="{FF2B5EF4-FFF2-40B4-BE49-F238E27FC236}">
                  <a16:creationId xmlns:a16="http://schemas.microsoft.com/office/drawing/2014/main" id="{8D99F2AC-5FFB-4729-283F-C51A9F81DF81}"/>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Question Mark with solid fill">
              <a:extLst>
                <a:ext uri="{FF2B5EF4-FFF2-40B4-BE49-F238E27FC236}">
                  <a16:creationId xmlns:a16="http://schemas.microsoft.com/office/drawing/2014/main" id="{F24ACBAC-A83A-C539-114A-D298C5C1F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7079" y="1627944"/>
              <a:ext cx="914400" cy="914400"/>
            </a:xfrm>
            <a:prstGeom prst="rect">
              <a:avLst/>
            </a:prstGeom>
          </p:spPr>
        </p:pic>
        <p:sp>
          <p:nvSpPr>
            <p:cNvPr id="10" name="TextBox 9">
              <a:extLst>
                <a:ext uri="{FF2B5EF4-FFF2-40B4-BE49-F238E27FC236}">
                  <a16:creationId xmlns:a16="http://schemas.microsoft.com/office/drawing/2014/main" id="{B70E714B-1D67-F938-50A8-6942E5334EDD}"/>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1" name="TextBox 10">
              <a:extLst>
                <a:ext uri="{FF2B5EF4-FFF2-40B4-BE49-F238E27FC236}">
                  <a16:creationId xmlns:a16="http://schemas.microsoft.com/office/drawing/2014/main" id="{DFFBD30D-3BC2-F462-895E-8A7075603655}"/>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2" name="Pentagon 11">
            <a:extLst>
              <a:ext uri="{FF2B5EF4-FFF2-40B4-BE49-F238E27FC236}">
                <a16:creationId xmlns:a16="http://schemas.microsoft.com/office/drawing/2014/main" id="{FE01AC73-274F-F152-07C3-558C82FDB5E2}"/>
              </a:ext>
            </a:extLst>
          </p:cNvPr>
          <p:cNvSpPr/>
          <p:nvPr/>
        </p:nvSpPr>
        <p:spPr>
          <a:xfrm>
            <a:off x="565401" y="4159639"/>
            <a:ext cx="1253201" cy="500230"/>
          </a:xfrm>
          <a:prstGeom prst="homePlat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530E874-6D0C-2E56-4A55-97FAA20D0532}"/>
              </a:ext>
            </a:extLst>
          </p:cNvPr>
          <p:cNvGrpSpPr/>
          <p:nvPr/>
        </p:nvGrpSpPr>
        <p:grpSpPr>
          <a:xfrm>
            <a:off x="1700127" y="5424836"/>
            <a:ext cx="5563517" cy="383469"/>
            <a:chOff x="1177962" y="6149992"/>
            <a:chExt cx="5563517" cy="383469"/>
          </a:xfrm>
        </p:grpSpPr>
        <p:sp>
          <p:nvSpPr>
            <p:cNvPr id="13" name="Rectangle 12">
              <a:extLst>
                <a:ext uri="{FF2B5EF4-FFF2-40B4-BE49-F238E27FC236}">
                  <a16:creationId xmlns:a16="http://schemas.microsoft.com/office/drawing/2014/main" id="{7C312F65-1F2A-8657-84FF-8E50D34EC3B7}"/>
                </a:ext>
              </a:extLst>
            </p:cNvPr>
            <p:cNvSpPr/>
            <p:nvPr/>
          </p:nvSpPr>
          <p:spPr>
            <a:xfrm>
              <a:off x="3692881" y="6208947"/>
              <a:ext cx="285078" cy="279699"/>
            </a:xfrm>
            <a:prstGeom prst="rect">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13E04C-7527-8C27-C062-D578480AD504}"/>
                </a:ext>
              </a:extLst>
            </p:cNvPr>
            <p:cNvSpPr txBox="1"/>
            <p:nvPr/>
          </p:nvSpPr>
          <p:spPr>
            <a:xfrm>
              <a:off x="1177962" y="6149992"/>
              <a:ext cx="2514919" cy="369332"/>
            </a:xfrm>
            <a:prstGeom prst="rect">
              <a:avLst/>
            </a:prstGeom>
            <a:noFill/>
          </p:spPr>
          <p:txBody>
            <a:bodyPr wrap="none" rtlCol="0">
              <a:spAutoFit/>
            </a:bodyPr>
            <a:lstStyle/>
            <a:p>
              <a:pPr algn="ctr"/>
              <a:r>
                <a:rPr lang="en-US" dirty="0"/>
                <a:t>Physical scientists can do</a:t>
              </a:r>
            </a:p>
          </p:txBody>
        </p:sp>
        <p:sp>
          <p:nvSpPr>
            <p:cNvPr id="15" name="Rectangle 14">
              <a:extLst>
                <a:ext uri="{FF2B5EF4-FFF2-40B4-BE49-F238E27FC236}">
                  <a16:creationId xmlns:a16="http://schemas.microsoft.com/office/drawing/2014/main" id="{045715C0-B107-088A-9840-3A0E67747432}"/>
                </a:ext>
              </a:extLst>
            </p:cNvPr>
            <p:cNvSpPr/>
            <p:nvPr/>
          </p:nvSpPr>
          <p:spPr>
            <a:xfrm>
              <a:off x="4163749" y="6208946"/>
              <a:ext cx="285078" cy="279699"/>
            </a:xfrm>
            <a:prstGeom prst="rect">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7583C7-DB3B-DFE6-A230-99828548560A}"/>
                </a:ext>
              </a:extLst>
            </p:cNvPr>
            <p:cNvSpPr txBox="1"/>
            <p:nvPr/>
          </p:nvSpPr>
          <p:spPr>
            <a:xfrm>
              <a:off x="4530937" y="6164129"/>
              <a:ext cx="2210542" cy="369332"/>
            </a:xfrm>
            <a:prstGeom prst="rect">
              <a:avLst/>
            </a:prstGeom>
            <a:noFill/>
          </p:spPr>
          <p:txBody>
            <a:bodyPr wrap="none" rtlCol="0">
              <a:spAutoFit/>
            </a:bodyPr>
            <a:lstStyle/>
            <a:p>
              <a:pPr algn="ctr"/>
              <a:r>
                <a:rPr lang="en-US" dirty="0"/>
                <a:t>Data scientists can do</a:t>
              </a:r>
            </a:p>
          </p:txBody>
        </p:sp>
      </p:grpSp>
      <p:sp>
        <p:nvSpPr>
          <p:cNvPr id="17" name="TextBox 16">
            <a:extLst>
              <a:ext uri="{FF2B5EF4-FFF2-40B4-BE49-F238E27FC236}">
                <a16:creationId xmlns:a16="http://schemas.microsoft.com/office/drawing/2014/main" id="{074991D4-9F18-2C03-EF67-7484E921844F}"/>
              </a:ext>
            </a:extLst>
          </p:cNvPr>
          <p:cNvSpPr txBox="1"/>
          <p:nvPr/>
        </p:nvSpPr>
        <p:spPr>
          <a:xfrm>
            <a:off x="1677992" y="6519324"/>
            <a:ext cx="6063776" cy="369332"/>
          </a:xfrm>
          <a:prstGeom prst="rect">
            <a:avLst/>
          </a:prstGeom>
          <a:noFill/>
        </p:spPr>
        <p:txBody>
          <a:bodyPr wrap="none" rtlCol="0">
            <a:spAutoFit/>
          </a:bodyPr>
          <a:lstStyle/>
          <a:p>
            <a:r>
              <a:rPr lang="en-US" i="1" dirty="0"/>
              <a:t>Software engineers make sure all of this can be used by others!</a:t>
            </a:r>
          </a:p>
        </p:txBody>
      </p:sp>
      <p:sp>
        <p:nvSpPr>
          <p:cNvPr id="19" name="TextBox 18">
            <a:extLst>
              <a:ext uri="{FF2B5EF4-FFF2-40B4-BE49-F238E27FC236}">
                <a16:creationId xmlns:a16="http://schemas.microsoft.com/office/drawing/2014/main" id="{8D0BB3F4-EAC1-09D5-F2D2-2A49A7355909}"/>
              </a:ext>
            </a:extLst>
          </p:cNvPr>
          <p:cNvSpPr txBox="1"/>
          <p:nvPr/>
        </p:nvSpPr>
        <p:spPr>
          <a:xfrm>
            <a:off x="78525" y="3711816"/>
            <a:ext cx="1941942" cy="307777"/>
          </a:xfrm>
          <a:prstGeom prst="rect">
            <a:avLst/>
          </a:prstGeom>
          <a:solidFill>
            <a:schemeClr val="accent3">
              <a:lumMod val="75000"/>
              <a:alpha val="15047"/>
            </a:schemeClr>
          </a:solidFill>
        </p:spPr>
        <p:txBody>
          <a:bodyPr wrap="none" rtlCol="0">
            <a:spAutoFit/>
          </a:bodyPr>
          <a:lstStyle/>
          <a:p>
            <a:r>
              <a:rPr lang="en-US" sz="1400" dirty="0">
                <a:solidFill>
                  <a:schemeClr val="accent3">
                    <a:lumMod val="75000"/>
                  </a:schemeClr>
                </a:solidFill>
              </a:rPr>
              <a:t>Identify desired product</a:t>
            </a:r>
          </a:p>
        </p:txBody>
      </p:sp>
      <p:sp>
        <p:nvSpPr>
          <p:cNvPr id="20" name="Chevron 19">
            <a:extLst>
              <a:ext uri="{FF2B5EF4-FFF2-40B4-BE49-F238E27FC236}">
                <a16:creationId xmlns:a16="http://schemas.microsoft.com/office/drawing/2014/main" id="{1B494466-A7A9-FE42-A67B-F371B007C960}"/>
              </a:ext>
            </a:extLst>
          </p:cNvPr>
          <p:cNvSpPr/>
          <p:nvPr/>
        </p:nvSpPr>
        <p:spPr>
          <a:xfrm>
            <a:off x="1700127"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82992F-BECD-FD12-3967-9B3A577BAF6A}"/>
              </a:ext>
            </a:extLst>
          </p:cNvPr>
          <p:cNvSpPr txBox="1"/>
          <p:nvPr/>
        </p:nvSpPr>
        <p:spPr>
          <a:xfrm>
            <a:off x="1088563" y="4791448"/>
            <a:ext cx="1863808"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Collect data and formulate assumptions</a:t>
            </a:r>
          </a:p>
        </p:txBody>
      </p:sp>
      <p:sp>
        <p:nvSpPr>
          <p:cNvPr id="22" name="Chevron 21">
            <a:extLst>
              <a:ext uri="{FF2B5EF4-FFF2-40B4-BE49-F238E27FC236}">
                <a16:creationId xmlns:a16="http://schemas.microsoft.com/office/drawing/2014/main" id="{D9B04FEB-DED7-8A88-11AF-15D1089F952B}"/>
              </a:ext>
            </a:extLst>
          </p:cNvPr>
          <p:cNvSpPr/>
          <p:nvPr/>
        </p:nvSpPr>
        <p:spPr>
          <a:xfrm>
            <a:off x="2592349"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FB3B864-210E-2973-AC1B-58BEE0EFBFC4}"/>
              </a:ext>
            </a:extLst>
          </p:cNvPr>
          <p:cNvSpPr txBox="1"/>
          <p:nvPr/>
        </p:nvSpPr>
        <p:spPr>
          <a:xfrm>
            <a:off x="2580747" y="3711816"/>
            <a:ext cx="1195256"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Process data</a:t>
            </a:r>
          </a:p>
        </p:txBody>
      </p:sp>
      <p:sp>
        <p:nvSpPr>
          <p:cNvPr id="24" name="Chevron 23">
            <a:extLst>
              <a:ext uri="{FF2B5EF4-FFF2-40B4-BE49-F238E27FC236}">
                <a16:creationId xmlns:a16="http://schemas.microsoft.com/office/drawing/2014/main" id="{14AE0670-82C4-2D23-7970-C0F8FD95FDD0}"/>
              </a:ext>
            </a:extLst>
          </p:cNvPr>
          <p:cNvSpPr/>
          <p:nvPr/>
        </p:nvSpPr>
        <p:spPr>
          <a:xfrm>
            <a:off x="3484571"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513144-8855-5513-B71A-F3DCF327935F}"/>
              </a:ext>
            </a:extLst>
          </p:cNvPr>
          <p:cNvSpPr txBox="1"/>
          <p:nvPr/>
        </p:nvSpPr>
        <p:spPr>
          <a:xfrm>
            <a:off x="3089779" y="4791448"/>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Incorporate domain knowledge</a:t>
            </a:r>
          </a:p>
        </p:txBody>
      </p:sp>
      <p:sp>
        <p:nvSpPr>
          <p:cNvPr id="26" name="Chevron 25">
            <a:extLst>
              <a:ext uri="{FF2B5EF4-FFF2-40B4-BE49-F238E27FC236}">
                <a16:creationId xmlns:a16="http://schemas.microsoft.com/office/drawing/2014/main" id="{3F82DF87-2D1B-543D-7C3F-07E9D7E01748}"/>
              </a:ext>
            </a:extLst>
          </p:cNvPr>
          <p:cNvSpPr/>
          <p:nvPr/>
        </p:nvSpPr>
        <p:spPr>
          <a:xfrm>
            <a:off x="4376793"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5FBB831-D158-7EEC-1D05-41950D6226AB}"/>
              </a:ext>
            </a:extLst>
          </p:cNvPr>
          <p:cNvSpPr txBox="1"/>
          <p:nvPr/>
        </p:nvSpPr>
        <p:spPr>
          <a:xfrm>
            <a:off x="4376793" y="3711816"/>
            <a:ext cx="1343338" cy="307777"/>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Design solution</a:t>
            </a:r>
          </a:p>
        </p:txBody>
      </p:sp>
      <p:sp>
        <p:nvSpPr>
          <p:cNvPr id="28" name="Chevron 27">
            <a:extLst>
              <a:ext uri="{FF2B5EF4-FFF2-40B4-BE49-F238E27FC236}">
                <a16:creationId xmlns:a16="http://schemas.microsoft.com/office/drawing/2014/main" id="{9EFA38F6-C4C5-E0B9-2BB2-D79800E22117}"/>
              </a:ext>
            </a:extLst>
          </p:cNvPr>
          <p:cNvSpPr/>
          <p:nvPr/>
        </p:nvSpPr>
        <p:spPr>
          <a:xfrm>
            <a:off x="5269015" y="4159639"/>
            <a:ext cx="1010697" cy="500230"/>
          </a:xfrm>
          <a:prstGeom prst="chevron">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72AD4D-3F4A-FF43-F12E-B7D1875D2015}"/>
              </a:ext>
            </a:extLst>
          </p:cNvPr>
          <p:cNvSpPr txBox="1"/>
          <p:nvPr/>
        </p:nvSpPr>
        <p:spPr>
          <a:xfrm>
            <a:off x="5576819" y="4791448"/>
            <a:ext cx="1343338" cy="523220"/>
          </a:xfrm>
          <a:prstGeom prst="rect">
            <a:avLst/>
          </a:prstGeom>
          <a:solidFill>
            <a:schemeClr val="accent1">
              <a:lumMod val="75000"/>
              <a:alpha val="15047"/>
            </a:schemeClr>
          </a:solidFill>
          <a:ln>
            <a:noFill/>
          </a:ln>
        </p:spPr>
        <p:txBody>
          <a:bodyPr wrap="square" rtlCol="0">
            <a:spAutoFit/>
          </a:bodyPr>
          <a:lstStyle>
            <a:defPPr>
              <a:defRPr lang="en-US"/>
            </a:defPPr>
            <a:lvl1pPr>
              <a:defRPr>
                <a:solidFill>
                  <a:schemeClr val="accent3">
                    <a:lumMod val="75000"/>
                  </a:schemeClr>
                </a:solidFill>
              </a:defRPr>
            </a:lvl1pPr>
          </a:lstStyle>
          <a:p>
            <a:r>
              <a:rPr lang="en-US" sz="1400" dirty="0">
                <a:solidFill>
                  <a:schemeClr val="accent1">
                    <a:lumMod val="75000"/>
                  </a:schemeClr>
                </a:solidFill>
              </a:rPr>
              <a:t>Interpret results</a:t>
            </a:r>
          </a:p>
        </p:txBody>
      </p:sp>
      <p:sp>
        <p:nvSpPr>
          <p:cNvPr id="30" name="Chevron 29">
            <a:extLst>
              <a:ext uri="{FF2B5EF4-FFF2-40B4-BE49-F238E27FC236}">
                <a16:creationId xmlns:a16="http://schemas.microsoft.com/office/drawing/2014/main" id="{51245CC6-EEF7-A538-C72B-71571F109864}"/>
              </a:ext>
            </a:extLst>
          </p:cNvPr>
          <p:cNvSpPr/>
          <p:nvPr/>
        </p:nvSpPr>
        <p:spPr>
          <a:xfrm>
            <a:off x="6161238" y="4159639"/>
            <a:ext cx="1010697" cy="500230"/>
          </a:xfrm>
          <a:prstGeom prst="chevron">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71B321C-C21C-3E56-64BE-8B91894E5384}"/>
              </a:ext>
            </a:extLst>
          </p:cNvPr>
          <p:cNvSpPr txBox="1"/>
          <p:nvPr/>
        </p:nvSpPr>
        <p:spPr>
          <a:xfrm>
            <a:off x="7249288" y="4148144"/>
            <a:ext cx="1659413" cy="523220"/>
          </a:xfrm>
          <a:prstGeom prst="rect">
            <a:avLst/>
          </a:prstGeom>
          <a:solidFill>
            <a:schemeClr val="accent3">
              <a:lumMod val="75000"/>
              <a:alpha val="15047"/>
            </a:schemeClr>
          </a:solidFill>
        </p:spPr>
        <p:txBody>
          <a:bodyPr wrap="square" rtlCol="0">
            <a:spAutoFit/>
          </a:bodyPr>
          <a:lstStyle>
            <a:defPPr>
              <a:defRPr lang="en-US"/>
            </a:defPPr>
            <a:lvl1pPr>
              <a:defRPr>
                <a:solidFill>
                  <a:schemeClr val="accent3">
                    <a:lumMod val="75000"/>
                  </a:schemeClr>
                </a:solidFill>
              </a:defRPr>
            </a:lvl1pPr>
          </a:lstStyle>
          <a:p>
            <a:r>
              <a:rPr lang="en-US" sz="1400" dirty="0"/>
              <a:t>Draw conclusions or utilize tool</a:t>
            </a:r>
          </a:p>
        </p:txBody>
      </p:sp>
      <p:sp>
        <p:nvSpPr>
          <p:cNvPr id="38" name="Left Brace 37">
            <a:extLst>
              <a:ext uri="{FF2B5EF4-FFF2-40B4-BE49-F238E27FC236}">
                <a16:creationId xmlns:a16="http://schemas.microsoft.com/office/drawing/2014/main" id="{F974B87F-F47E-C865-0A43-C2D987095BAE}"/>
              </a:ext>
            </a:extLst>
          </p:cNvPr>
          <p:cNvSpPr/>
          <p:nvPr/>
        </p:nvSpPr>
        <p:spPr>
          <a:xfrm rot="16200000">
            <a:off x="4532709" y="1748406"/>
            <a:ext cx="186161" cy="8337178"/>
          </a:xfrm>
          <a:prstGeom prst="leftBrac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089B479B-88CD-DCDA-6484-847FCB40346F}"/>
              </a:ext>
            </a:extLst>
          </p:cNvPr>
          <p:cNvSpPr txBox="1"/>
          <p:nvPr/>
        </p:nvSpPr>
        <p:spPr>
          <a:xfrm>
            <a:off x="3434509" y="6039225"/>
            <a:ext cx="2274982" cy="369332"/>
          </a:xfrm>
          <a:prstGeom prst="rect">
            <a:avLst/>
          </a:prstGeom>
          <a:noFill/>
        </p:spPr>
        <p:txBody>
          <a:bodyPr wrap="none" rtlCol="0">
            <a:spAutoFit/>
          </a:bodyPr>
          <a:lstStyle/>
          <a:p>
            <a:r>
              <a:rPr lang="en-US" b="1" dirty="0">
                <a:solidFill>
                  <a:schemeClr val="accent4">
                    <a:lumMod val="75000"/>
                  </a:schemeClr>
                </a:solidFill>
              </a:rPr>
              <a:t>You</a:t>
            </a:r>
            <a:r>
              <a:rPr lang="en-US" dirty="0">
                <a:solidFill>
                  <a:schemeClr val="accent4">
                    <a:lumMod val="75000"/>
                  </a:schemeClr>
                </a:solidFill>
              </a:rPr>
              <a:t> will be able to do!</a:t>
            </a:r>
            <a:endParaRPr lang="en-US" b="1" dirty="0">
              <a:solidFill>
                <a:schemeClr val="accent4">
                  <a:lumMod val="75000"/>
                </a:schemeClr>
              </a:solidFill>
            </a:endParaRPr>
          </a:p>
        </p:txBody>
      </p:sp>
    </p:spTree>
    <p:extLst>
      <p:ext uri="{BB962C8B-B14F-4D97-AF65-F5344CB8AC3E}">
        <p14:creationId xmlns:p14="http://schemas.microsoft.com/office/powerpoint/2010/main" val="378666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75584"/>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Data</a:t>
            </a:r>
            <a:r>
              <a:rPr sz="2400" b="1" spc="-10" dirty="0">
                <a:solidFill>
                  <a:schemeClr val="accent2"/>
                </a:solidFill>
                <a:latin typeface="Lato" panose="020F0502020204030203" pitchFamily="34" charset="0"/>
                <a:ea typeface="Lato" panose="020F0502020204030203" pitchFamily="34" charset="0"/>
                <a:cs typeface="Lato" panose="020F0502020204030203" pitchFamily="34" charset="0"/>
              </a:rPr>
              <a:t> management</a:t>
            </a:r>
            <a:r>
              <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09" y="536575"/>
            <a:ext cx="4645743" cy="551433"/>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8616082" cy="4710264"/>
          </a:xfrm>
          <a:prstGeom prst="rect">
            <a:avLst/>
          </a:prstGeom>
        </p:spPr>
        <p:txBody>
          <a:bodyPr vert="horz" wrap="square" lIns="0" tIns="113030" rIns="0" bIns="0" rtlCol="0">
            <a:spAutoFit/>
          </a:bodyPr>
          <a:lstStyle/>
          <a:p>
            <a:pPr marL="927100" lvl="1">
              <a:lnSpc>
                <a:spcPct val="100000"/>
              </a:lnSpc>
              <a:spcBef>
                <a:spcPts val="695"/>
              </a:spcBef>
              <a:tabLst>
                <a:tab pos="1212850" algn="l"/>
              </a:tabLst>
            </a:pPr>
            <a:r>
              <a:rPr sz="2800" spc="-50" dirty="0">
                <a:latin typeface="Lato" panose="020F0502020204030203" pitchFamily="34" charset="0"/>
                <a:ea typeface="Lato" panose="020F0502020204030203" pitchFamily="34" charset="0"/>
                <a:cs typeface="Lato" panose="020F0502020204030203" pitchFamily="34" charset="0"/>
              </a:rPr>
              <a:t>You’ve </a:t>
            </a:r>
            <a:r>
              <a:rPr sz="2800" spc="-10" dirty="0">
                <a:latin typeface="Lato" panose="020F0502020204030203" pitchFamily="34" charset="0"/>
                <a:ea typeface="Lato" panose="020F0502020204030203" pitchFamily="34" charset="0"/>
                <a:cs typeface="Lato" panose="020F0502020204030203" pitchFamily="34" charset="0"/>
              </a:rPr>
              <a:t>got </a:t>
            </a:r>
            <a:r>
              <a:rPr sz="2800" spc="-5" dirty="0">
                <a:latin typeface="Lato" panose="020F0502020204030203" pitchFamily="34" charset="0"/>
                <a:ea typeface="Lato" panose="020F0502020204030203" pitchFamily="34" charset="0"/>
                <a:cs typeface="Lato" panose="020F0502020204030203" pitchFamily="34" charset="0"/>
              </a:rPr>
              <a:t>lots of </a:t>
            </a:r>
            <a:r>
              <a:rPr sz="2800" spc="-15" dirty="0">
                <a:latin typeface="Lato" panose="020F0502020204030203" pitchFamily="34" charset="0"/>
                <a:ea typeface="Lato" panose="020F0502020204030203" pitchFamily="34" charset="0"/>
                <a:cs typeface="Lato" panose="020F0502020204030203" pitchFamily="34" charset="0"/>
              </a:rPr>
              <a:t>data, </a:t>
            </a:r>
            <a:r>
              <a:rPr sz="2800" spc="-5" dirty="0">
                <a:latin typeface="Lato" panose="020F0502020204030203" pitchFamily="34" charset="0"/>
                <a:ea typeface="Lato" panose="020F0502020204030203" pitchFamily="34" charset="0"/>
                <a:cs typeface="Lato" panose="020F0502020204030203" pitchFamily="34" charset="0"/>
              </a:rPr>
              <a:t>how </a:t>
            </a:r>
            <a:r>
              <a:rPr sz="2800" dirty="0">
                <a:latin typeface="Lato" panose="020F0502020204030203" pitchFamily="34" charset="0"/>
                <a:ea typeface="Lato" panose="020F0502020204030203" pitchFamily="34" charset="0"/>
                <a:cs typeface="Lato" panose="020F0502020204030203" pitchFamily="34" charset="0"/>
              </a:rPr>
              <a:t>do </a:t>
            </a:r>
            <a:r>
              <a:rPr sz="2800" spc="-15" dirty="0">
                <a:latin typeface="Lato" panose="020F0502020204030203" pitchFamily="34" charset="0"/>
                <a:ea typeface="Lato" panose="020F0502020204030203" pitchFamily="34" charset="0"/>
                <a:cs typeface="Lato" panose="020F0502020204030203" pitchFamily="34" charset="0"/>
              </a:rPr>
              <a:t>you </a:t>
            </a:r>
            <a:r>
              <a:rPr sz="2800" b="1" spc="-10" dirty="0">
                <a:latin typeface="Lato Heavy" panose="020F0502020204030203" pitchFamily="34" charset="0"/>
                <a:ea typeface="Lato Heavy" panose="020F0502020204030203" pitchFamily="34" charset="0"/>
                <a:cs typeface="Lato Heavy" panose="020F0502020204030203" pitchFamily="34" charset="0"/>
              </a:rPr>
              <a:t>manage</a:t>
            </a:r>
            <a:r>
              <a:rPr sz="2800" spc="50" dirty="0">
                <a:latin typeface="Lato" panose="020F0502020204030203" pitchFamily="34" charset="0"/>
                <a:ea typeface="Lato" panose="020F0502020204030203" pitchFamily="34" charset="0"/>
                <a:cs typeface="Lato" panose="020F0502020204030203" pitchFamily="34" charset="0"/>
              </a:rPr>
              <a:t> </a:t>
            </a:r>
            <a:r>
              <a:rPr sz="2800" spc="-5" dirty="0">
                <a:latin typeface="Lato" panose="020F0502020204030203" pitchFamily="34" charset="0"/>
                <a:ea typeface="Lato" panose="020F0502020204030203" pitchFamily="34" charset="0"/>
                <a:cs typeface="Lato" panose="020F0502020204030203" pitchFamily="34" charset="0"/>
              </a:rPr>
              <a:t>it?</a:t>
            </a:r>
            <a:endParaRPr sz="28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60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Not about lab </a:t>
            </a:r>
            <a:r>
              <a:rPr sz="2400" spc="-10" dirty="0">
                <a:latin typeface="Lato" panose="020F0502020204030203" pitchFamily="34" charset="0"/>
                <a:ea typeface="Lato" panose="020F0502020204030203" pitchFamily="34" charset="0"/>
                <a:cs typeface="Lato" panose="020F0502020204030203" pitchFamily="34" charset="0"/>
              </a:rPr>
              <a:t>notebooks</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anymore!</a:t>
            </a:r>
            <a:endParaRPr sz="2400" dirty="0">
              <a:latin typeface="Lato" panose="020F0502020204030203" pitchFamily="34" charset="0"/>
              <a:ea typeface="Lato" panose="020F0502020204030203" pitchFamily="34" charset="0"/>
              <a:cs typeface="Lato" panose="020F0502020204030203" pitchFamily="34" charset="0"/>
            </a:endParaRPr>
          </a:p>
          <a:p>
            <a:pPr marL="927100" lvl="1">
              <a:lnSpc>
                <a:spcPct val="100000"/>
              </a:lnSpc>
              <a:spcBef>
                <a:spcPts val="655"/>
              </a:spcBef>
              <a:tabLst>
                <a:tab pos="1212850" algn="l"/>
              </a:tabLst>
            </a:pPr>
            <a:r>
              <a:rPr sz="2800" b="1" spc="-10" dirty="0">
                <a:latin typeface="Lato Heavy" panose="020F0502020204030203" pitchFamily="34" charset="0"/>
                <a:ea typeface="Lato Heavy" panose="020F0502020204030203" pitchFamily="34" charset="0"/>
                <a:cs typeface="Lato Heavy" panose="020F0502020204030203" pitchFamily="34" charset="0"/>
              </a:rPr>
              <a:t>Databases</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1612900" lvl="2" indent="-228600">
              <a:lnSpc>
                <a:spcPct val="100000"/>
              </a:lnSpc>
              <a:spcBef>
                <a:spcPts val="57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 </a:t>
            </a:r>
            <a:r>
              <a:rPr sz="2400" dirty="0">
                <a:latin typeface="Lato" panose="020F0502020204030203" pitchFamily="34" charset="0"/>
                <a:ea typeface="Lato" panose="020F0502020204030203" pitchFamily="34" charset="0"/>
                <a:cs typeface="Lato" panose="020F0502020204030203" pitchFamily="34" charset="0"/>
              </a:rPr>
              <a:t>and </a:t>
            </a:r>
            <a:r>
              <a:rPr sz="2400" spc="-20" dirty="0">
                <a:latin typeface="Lato" panose="020F0502020204030203" pitchFamily="34" charset="0"/>
                <a:ea typeface="Lato" panose="020F0502020204030203" pitchFamily="34" charset="0"/>
                <a:cs typeface="Lato" panose="020F0502020204030203" pitchFamily="34" charset="0"/>
              </a:rPr>
              <a:t>store </a:t>
            </a:r>
            <a:r>
              <a:rPr sz="2400" spc="-15" dirty="0">
                <a:latin typeface="Lato" panose="020F0502020204030203" pitchFamily="34" charset="0"/>
                <a:ea typeface="Lato" panose="020F0502020204030203" pitchFamily="34" charset="0"/>
                <a:cs typeface="Lato" panose="020F0502020204030203" pitchFamily="34" charset="0"/>
              </a:rPr>
              <a:t>large, </a:t>
            </a:r>
            <a:r>
              <a:rPr sz="2400" spc="-10" dirty="0">
                <a:latin typeface="Lato" panose="020F0502020204030203" pitchFamily="34" charset="0"/>
                <a:ea typeface="Lato" panose="020F0502020204030203" pitchFamily="34" charset="0"/>
                <a:cs typeface="Lato" panose="020F0502020204030203" pitchFamily="34" charset="0"/>
              </a:rPr>
              <a:t>heterogeneous</a:t>
            </a:r>
            <a:r>
              <a:rPr sz="2400" spc="1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5" dirty="0">
                <a:latin typeface="Lato" panose="020F0502020204030203" pitchFamily="34" charset="0"/>
                <a:ea typeface="Lato" panose="020F0502020204030203" pitchFamily="34" charset="0"/>
                <a:cs typeface="Lato" panose="020F0502020204030203" pitchFamily="34" charset="0"/>
              </a:rPr>
              <a:t>Slice, subset, </a:t>
            </a:r>
            <a:r>
              <a:rPr sz="2400" dirty="0">
                <a:latin typeface="Lato" panose="020F0502020204030203" pitchFamily="34" charset="0"/>
                <a:ea typeface="Lato" panose="020F0502020204030203" pitchFamily="34" charset="0"/>
                <a:cs typeface="Lato" panose="020F0502020204030203" pitchFamily="34" charset="0"/>
              </a:rPr>
              <a:t>and </a:t>
            </a:r>
            <a:r>
              <a:rPr sz="2400" spc="-10" dirty="0">
                <a:latin typeface="Lato" panose="020F0502020204030203" pitchFamily="34" charset="0"/>
                <a:ea typeface="Lato" panose="020F0502020204030203" pitchFamily="34" charset="0"/>
                <a:cs typeface="Lato" panose="020F0502020204030203" pitchFamily="34" charset="0"/>
              </a:rPr>
              <a:t>retrieve </a:t>
            </a:r>
            <a:r>
              <a:rPr sz="2400" spc="-5" dirty="0">
                <a:latin typeface="Lato" panose="020F0502020204030203" pitchFamily="34" charset="0"/>
                <a:ea typeface="Lato" panose="020F0502020204030203" pitchFamily="34" charset="0"/>
                <a:cs typeface="Lato" panose="020F0502020204030203" pitchFamily="34" charset="0"/>
              </a:rPr>
              <a:t>it</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efficiently</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40" dirty="0">
                <a:latin typeface="Lato" panose="020F0502020204030203" pitchFamily="34" charset="0"/>
                <a:ea typeface="Lato" panose="020F0502020204030203" pitchFamily="34" charset="0"/>
                <a:cs typeface="Lato" panose="020F0502020204030203" pitchFamily="34" charset="0"/>
              </a:rPr>
              <a:t>Track </a:t>
            </a:r>
            <a:r>
              <a:rPr sz="2400" spc="-10" dirty="0">
                <a:latin typeface="Lato" panose="020F0502020204030203" pitchFamily="34" charset="0"/>
                <a:ea typeface="Lato" panose="020F0502020204030203" pitchFamily="34" charset="0"/>
                <a:cs typeface="Lato" panose="020F0502020204030203" pitchFamily="34" charset="0"/>
              </a:rPr>
              <a:t>provenance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metadata </a:t>
            </a:r>
            <a:r>
              <a:rPr sz="2400" spc="-5" dirty="0">
                <a:latin typeface="Lato" panose="020F0502020204030203" pitchFamily="34" charset="0"/>
                <a:ea typeface="Lato" panose="020F0502020204030203" pitchFamily="34" charset="0"/>
                <a:cs typeface="Lato" panose="020F0502020204030203" pitchFamily="34" charset="0"/>
              </a:rPr>
              <a:t>of </a:t>
            </a:r>
            <a:r>
              <a:rPr sz="2400" spc="-10" dirty="0">
                <a:latin typeface="Lato" panose="020F0502020204030203" pitchFamily="34" charset="0"/>
                <a:ea typeface="Lato" panose="020F0502020204030203" pitchFamily="34" charset="0"/>
                <a:cs typeface="Lato" panose="020F0502020204030203" pitchFamily="34" charset="0"/>
              </a:rPr>
              <a:t>your</a:t>
            </a:r>
            <a:r>
              <a:rPr sz="2400" spc="2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8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Relational</a:t>
            </a:r>
            <a:r>
              <a:rPr sz="2400" spc="-1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databases</a:t>
            </a:r>
            <a:endParaRPr sz="2400" dirty="0">
              <a:latin typeface="Lato" panose="020F0502020204030203" pitchFamily="34" charset="0"/>
              <a:ea typeface="Lato" panose="020F0502020204030203" pitchFamily="34" charset="0"/>
              <a:cs typeface="Lato" panose="020F0502020204030203" pitchFamily="34" charset="0"/>
            </a:endParaRPr>
          </a:p>
          <a:p>
            <a:pPr marL="1612900" lvl="2" indent="-228600">
              <a:lnSpc>
                <a:spcPct val="100000"/>
              </a:lnSpc>
              <a:spcBef>
                <a:spcPts val="555"/>
              </a:spcBef>
              <a:buFont typeface="Arial"/>
              <a:buChar char="•"/>
              <a:tabLst>
                <a:tab pos="1612900" algn="l"/>
              </a:tabLst>
            </a:pPr>
            <a:r>
              <a:rPr sz="2400" spc="-10" dirty="0">
                <a:latin typeface="Lato" panose="020F0502020204030203" pitchFamily="34" charset="0"/>
                <a:ea typeface="Lato" panose="020F0502020204030203" pitchFamily="34" charset="0"/>
                <a:cs typeface="Lato" panose="020F0502020204030203" pitchFamily="34" charset="0"/>
              </a:rPr>
              <a:t>Structured </a:t>
            </a:r>
            <a:r>
              <a:rPr sz="2400" dirty="0">
                <a:latin typeface="Lato" panose="020F0502020204030203" pitchFamily="34" charset="0"/>
                <a:ea typeface="Lato" panose="020F0502020204030203" pitchFamily="34" charset="0"/>
                <a:cs typeface="Lato" panose="020F0502020204030203" pitchFamily="34" charset="0"/>
              </a:rPr>
              <a:t>Query </a:t>
            </a:r>
            <a:r>
              <a:rPr sz="2400" spc="-5" dirty="0">
                <a:latin typeface="Lato" panose="020F0502020204030203" pitchFamily="34" charset="0"/>
                <a:ea typeface="Lato" panose="020F0502020204030203" pitchFamily="34" charset="0"/>
                <a:cs typeface="Lato" panose="020F0502020204030203" pitchFamily="34" charset="0"/>
              </a:rPr>
              <a:t>Language (SQL)</a:t>
            </a:r>
            <a:endParaRPr lang="en-US" sz="2400" spc="-5" dirty="0">
              <a:latin typeface="Lato" panose="020F0502020204030203" pitchFamily="34" charset="0"/>
              <a:ea typeface="Lato" panose="020F0502020204030203" pitchFamily="34" charset="0"/>
              <a:cs typeface="Lato" panose="020F0502020204030203" pitchFamily="34" charset="0"/>
            </a:endParaRPr>
          </a:p>
          <a:p>
            <a:pPr marL="927100" lvl="1">
              <a:spcBef>
                <a:spcPts val="655"/>
              </a:spcBef>
              <a:tabLst>
                <a:tab pos="1212850" algn="l"/>
              </a:tabLst>
            </a:pPr>
            <a:r>
              <a:rPr lang="en-US" sz="2800" spc="-10" dirty="0">
                <a:latin typeface="Lato" panose="020F0502020204030203" pitchFamily="34" charset="0"/>
                <a:ea typeface="Lato" panose="020F0502020204030203" pitchFamily="34" charset="0"/>
                <a:cs typeface="Lato" panose="020F0502020204030203" pitchFamily="34" charset="0"/>
              </a:rPr>
              <a:t>Scalable data processing systems</a:t>
            </a:r>
          </a:p>
          <a:p>
            <a:pPr marL="1155700" lvl="1" indent="-228600">
              <a:spcBef>
                <a:spcPts val="555"/>
              </a:spcBef>
              <a:buFont typeface="Arial"/>
              <a:buChar char="•"/>
              <a:tabLst>
                <a:tab pos="1612900" algn="l"/>
              </a:tabLst>
            </a:pPr>
            <a:endParaRPr lang="en-US" sz="2400" spc="-5" dirty="0">
              <a:latin typeface="Lato" panose="020F0502020204030203" pitchFamily="34" charset="0"/>
              <a:ea typeface="Lato" panose="020F0502020204030203" pitchFamily="34" charset="0"/>
              <a:cs typeface="Lato" panose="020F0502020204030203" pitchFamily="34" charset="0"/>
            </a:endParaRPr>
          </a:p>
        </p:txBody>
      </p:sp>
      <p:pic>
        <p:nvPicPr>
          <p:cNvPr id="4" name="Picture 2" descr="Image result for database search">
            <a:extLst>
              <a:ext uri="{FF2B5EF4-FFF2-40B4-BE49-F238E27FC236}">
                <a16:creationId xmlns:a16="http://schemas.microsoft.com/office/drawing/2014/main" id="{3368EE6A-2582-F847-A9A7-67D921DA6AFC}"/>
              </a:ext>
            </a:extLst>
          </p:cNvPr>
          <p:cNvPicPr>
            <a:picLocks noChangeAspect="1" noChangeArrowheads="1"/>
          </p:cNvPicPr>
          <p:nvPr/>
        </p:nvPicPr>
        <p:blipFill rotWithShape="1">
          <a:blip r:embed="rId2">
            <a:alphaModFix amt="88000"/>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7352218" y="4719299"/>
            <a:ext cx="1551150" cy="1587154"/>
          </a:xfrm>
          <a:prstGeom prst="rect">
            <a:avLst/>
          </a:prstGeom>
          <a:noFill/>
        </p:spPr>
      </p:pic>
      <p:pic>
        <p:nvPicPr>
          <p:cNvPr id="6" name="Graphic 5" descr="Checkbox Checked with solid fill">
            <a:extLst>
              <a:ext uri="{FF2B5EF4-FFF2-40B4-BE49-F238E27FC236}">
                <a16:creationId xmlns:a16="http://schemas.microsoft.com/office/drawing/2014/main" id="{3016C3A6-A06F-8DAD-DD12-B0B164CC8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095" y="3461398"/>
            <a:ext cx="519057" cy="519057"/>
          </a:xfrm>
          <a:prstGeom prst="rect">
            <a:avLst/>
          </a:prstGeom>
        </p:spPr>
      </p:pic>
      <p:sp>
        <p:nvSpPr>
          <p:cNvPr id="7" name="Left Brace 6">
            <a:extLst>
              <a:ext uri="{FF2B5EF4-FFF2-40B4-BE49-F238E27FC236}">
                <a16:creationId xmlns:a16="http://schemas.microsoft.com/office/drawing/2014/main" id="{8A4EC634-A5BF-9F27-1A5F-D2FFB6929810}"/>
              </a:ext>
            </a:extLst>
          </p:cNvPr>
          <p:cNvSpPr/>
          <p:nvPr/>
        </p:nvSpPr>
        <p:spPr>
          <a:xfrm>
            <a:off x="1210235" y="3238052"/>
            <a:ext cx="172123" cy="957431"/>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9" name="Graphic 8" descr="Meeting with solid fill">
            <a:extLst>
              <a:ext uri="{FF2B5EF4-FFF2-40B4-BE49-F238E27FC236}">
                <a16:creationId xmlns:a16="http://schemas.microsoft.com/office/drawing/2014/main" id="{B237EB3B-4FEC-0A80-3201-C7205583B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749" y="4490699"/>
            <a:ext cx="457200" cy="457200"/>
          </a:xfrm>
          <a:prstGeom prst="rect">
            <a:avLst/>
          </a:prstGeom>
        </p:spPr>
      </p:pic>
      <p:sp>
        <p:nvSpPr>
          <p:cNvPr id="10" name="Left Brace 9">
            <a:extLst>
              <a:ext uri="{FF2B5EF4-FFF2-40B4-BE49-F238E27FC236}">
                <a16:creationId xmlns:a16="http://schemas.microsoft.com/office/drawing/2014/main" id="{ADD44938-549B-1254-5A87-EAF78C5019D0}"/>
              </a:ext>
            </a:extLst>
          </p:cNvPr>
          <p:cNvSpPr/>
          <p:nvPr/>
        </p:nvSpPr>
        <p:spPr>
          <a:xfrm>
            <a:off x="1210235" y="4490699"/>
            <a:ext cx="172123" cy="602679"/>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b="1" spc="-20" dirty="0">
                <a:solidFill>
                  <a:schemeClr val="accent2"/>
                </a:solidFill>
                <a:latin typeface="Lato" panose="020F0502020204030203" pitchFamily="34" charset="0"/>
                <a:ea typeface="Lato" panose="020F0502020204030203" pitchFamily="34" charset="0"/>
                <a:cs typeface="Lato" panose="020F0502020204030203" pitchFamily="34" charset="0"/>
              </a:rPr>
              <a:t>Visualization</a:t>
            </a:r>
            <a:endPar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Machine learning</a:t>
            </a:r>
            <a:endParaRPr lang="en-US"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796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DE4-0A6E-CB49-87BE-461BF74112F9}"/>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1F86E30-EC87-5A4D-A6AD-CA341A3F337D}"/>
              </a:ext>
            </a:extLst>
          </p:cNvPr>
          <p:cNvSpPr>
            <a:spLocks noGrp="1"/>
          </p:cNvSpPr>
          <p:nvPr>
            <p:ph idx="1"/>
          </p:nvPr>
        </p:nvSpPr>
        <p:spPr/>
        <p:txBody>
          <a:bodyPr/>
          <a:lstStyle/>
          <a:p>
            <a:pPr marL="0" indent="0" algn="ctr">
              <a:buNone/>
            </a:pPr>
            <a:r>
              <a:rPr lang="en-US" dirty="0"/>
              <a:t>How can visually display data in a useful way?</a:t>
            </a:r>
          </a:p>
        </p:txBody>
      </p:sp>
      <p:pic>
        <p:nvPicPr>
          <p:cNvPr id="4" name="Picture 3">
            <a:extLst>
              <a:ext uri="{FF2B5EF4-FFF2-40B4-BE49-F238E27FC236}">
                <a16:creationId xmlns:a16="http://schemas.microsoft.com/office/drawing/2014/main" id="{24465480-6B72-544C-A82F-0E9F61E5AF2A}"/>
              </a:ext>
            </a:extLst>
          </p:cNvPr>
          <p:cNvPicPr>
            <a:picLocks noChangeAspect="1"/>
          </p:cNvPicPr>
          <p:nvPr/>
        </p:nvPicPr>
        <p:blipFill>
          <a:blip r:embed="rId2"/>
          <a:stretch>
            <a:fillRect/>
          </a:stretch>
        </p:blipFill>
        <p:spPr>
          <a:xfrm>
            <a:off x="1403125" y="2724365"/>
            <a:ext cx="2297505" cy="1409269"/>
          </a:xfrm>
          <a:prstGeom prst="rect">
            <a:avLst/>
          </a:prstGeom>
        </p:spPr>
      </p:pic>
      <p:pic>
        <p:nvPicPr>
          <p:cNvPr id="5" name="Picture 4">
            <a:extLst>
              <a:ext uri="{FF2B5EF4-FFF2-40B4-BE49-F238E27FC236}">
                <a16:creationId xmlns:a16="http://schemas.microsoft.com/office/drawing/2014/main" id="{13C55791-6C9E-1948-80AC-DBBC887274B4}"/>
              </a:ext>
            </a:extLst>
          </p:cNvPr>
          <p:cNvPicPr>
            <a:picLocks noChangeAspect="1"/>
          </p:cNvPicPr>
          <p:nvPr/>
        </p:nvPicPr>
        <p:blipFill>
          <a:blip r:embed="rId3"/>
          <a:stretch>
            <a:fillRect/>
          </a:stretch>
        </p:blipFill>
        <p:spPr>
          <a:xfrm>
            <a:off x="4849884" y="2724365"/>
            <a:ext cx="2524483" cy="1577162"/>
          </a:xfrm>
          <a:prstGeom prst="rect">
            <a:avLst/>
          </a:prstGeom>
        </p:spPr>
      </p:pic>
      <p:sp>
        <p:nvSpPr>
          <p:cNvPr id="6" name="TextBox 5">
            <a:extLst>
              <a:ext uri="{FF2B5EF4-FFF2-40B4-BE49-F238E27FC236}">
                <a16:creationId xmlns:a16="http://schemas.microsoft.com/office/drawing/2014/main" id="{25DBCB71-2A8F-44A2-C120-E7E28543FD68}"/>
              </a:ext>
            </a:extLst>
          </p:cNvPr>
          <p:cNvSpPr txBox="1"/>
          <p:nvPr/>
        </p:nvSpPr>
        <p:spPr>
          <a:xfrm>
            <a:off x="3884093" y="2355033"/>
            <a:ext cx="803425" cy="369332"/>
          </a:xfrm>
          <a:prstGeom prst="rect">
            <a:avLst/>
          </a:prstGeom>
          <a:noFill/>
        </p:spPr>
        <p:txBody>
          <a:bodyPr wrap="none" rtlCol="0">
            <a:spAutoFit/>
          </a:bodyPr>
          <a:lstStyle/>
          <a:p>
            <a:r>
              <a:rPr lang="en-US" b="1" dirty="0"/>
              <a:t>Clarity</a:t>
            </a:r>
          </a:p>
        </p:txBody>
      </p:sp>
      <p:sp>
        <p:nvSpPr>
          <p:cNvPr id="7" name="Right Arrow 6">
            <a:extLst>
              <a:ext uri="{FF2B5EF4-FFF2-40B4-BE49-F238E27FC236}">
                <a16:creationId xmlns:a16="http://schemas.microsoft.com/office/drawing/2014/main" id="{3A69E170-9468-2AE3-0C8A-140BDE73B9B6}"/>
              </a:ext>
            </a:extLst>
          </p:cNvPr>
          <p:cNvSpPr/>
          <p:nvPr/>
        </p:nvSpPr>
        <p:spPr>
          <a:xfrm>
            <a:off x="3931920" y="3243431"/>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79215F-F254-B694-16E4-FCB44543CC42}"/>
              </a:ext>
            </a:extLst>
          </p:cNvPr>
          <p:cNvPicPr>
            <a:picLocks noChangeAspect="1"/>
          </p:cNvPicPr>
          <p:nvPr/>
        </p:nvPicPr>
        <p:blipFill>
          <a:blip r:embed="rId4"/>
          <a:stretch>
            <a:fillRect/>
          </a:stretch>
        </p:blipFill>
        <p:spPr>
          <a:xfrm>
            <a:off x="1403125" y="4814046"/>
            <a:ext cx="2150473" cy="1602711"/>
          </a:xfrm>
          <a:prstGeom prst="rect">
            <a:avLst/>
          </a:prstGeom>
        </p:spPr>
      </p:pic>
      <p:pic>
        <p:nvPicPr>
          <p:cNvPr id="9" name="Picture 8">
            <a:extLst>
              <a:ext uri="{FF2B5EF4-FFF2-40B4-BE49-F238E27FC236}">
                <a16:creationId xmlns:a16="http://schemas.microsoft.com/office/drawing/2014/main" id="{F79DD0E8-B8BB-37E8-DC8E-CB7AC96C0049}"/>
              </a:ext>
            </a:extLst>
          </p:cNvPr>
          <p:cNvPicPr>
            <a:picLocks noChangeAspect="1"/>
          </p:cNvPicPr>
          <p:nvPr/>
        </p:nvPicPr>
        <p:blipFill>
          <a:blip r:embed="rId5"/>
          <a:stretch>
            <a:fillRect/>
          </a:stretch>
        </p:blipFill>
        <p:spPr>
          <a:xfrm>
            <a:off x="5142155" y="4633843"/>
            <a:ext cx="2096384" cy="1949519"/>
          </a:xfrm>
          <a:prstGeom prst="rect">
            <a:avLst/>
          </a:prstGeom>
        </p:spPr>
      </p:pic>
      <p:sp>
        <p:nvSpPr>
          <p:cNvPr id="10" name="Right Arrow 9">
            <a:extLst>
              <a:ext uri="{FF2B5EF4-FFF2-40B4-BE49-F238E27FC236}">
                <a16:creationId xmlns:a16="http://schemas.microsoft.com/office/drawing/2014/main" id="{939D515E-F6D8-07E5-CD82-DC372C7ADE3B}"/>
              </a:ext>
            </a:extLst>
          </p:cNvPr>
          <p:cNvSpPr/>
          <p:nvPr/>
        </p:nvSpPr>
        <p:spPr>
          <a:xfrm>
            <a:off x="3931920" y="5345886"/>
            <a:ext cx="755598" cy="2695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4E9119-1477-F7BC-743E-BC9C7886AF58}"/>
              </a:ext>
            </a:extLst>
          </p:cNvPr>
          <p:cNvSpPr txBox="1"/>
          <p:nvPr/>
        </p:nvSpPr>
        <p:spPr>
          <a:xfrm>
            <a:off x="3693894" y="4264511"/>
            <a:ext cx="1603452" cy="369332"/>
          </a:xfrm>
          <a:prstGeom prst="rect">
            <a:avLst/>
          </a:prstGeom>
          <a:noFill/>
        </p:spPr>
        <p:txBody>
          <a:bodyPr wrap="none" rtlCol="0">
            <a:spAutoFit/>
          </a:bodyPr>
          <a:lstStyle/>
          <a:p>
            <a:r>
              <a:rPr lang="en-US" b="1" dirty="0"/>
              <a:t>Expressiveness</a:t>
            </a:r>
          </a:p>
        </p:txBody>
      </p:sp>
    </p:spTree>
    <p:extLst>
      <p:ext uri="{BB962C8B-B14F-4D97-AF65-F5344CB8AC3E}">
        <p14:creationId xmlns:p14="http://schemas.microsoft.com/office/powerpoint/2010/main" val="4083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62760"/>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Data management</a:t>
            </a:r>
            <a:r>
              <a:rPr lang="en-US" sz="2400" spc="-5"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spcBef>
                <a:spcPts val="305"/>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Visualization</a:t>
            </a:r>
            <a:endParaRPr lang="en-US" sz="2400" spc="-15"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lang="en-US" sz="2400" b="1" spc="-20" dirty="0">
                <a:solidFill>
                  <a:schemeClr val="accent2"/>
                </a:solidFill>
                <a:latin typeface="Lato" panose="020F0502020204030203" pitchFamily="34" charset="0"/>
                <a:ea typeface="Lato" panose="020F0502020204030203" pitchFamily="34" charset="0"/>
                <a:cs typeface="Lato" panose="020F0502020204030203" pitchFamily="34" charset="0"/>
              </a:rPr>
              <a:t>Machine learning</a:t>
            </a:r>
          </a:p>
          <a:p>
            <a:pPr marL="1727200" lvl="3" indent="-342900">
              <a:lnSpc>
                <a:spcPct val="100000"/>
              </a:lnSpc>
              <a:spcBef>
                <a:spcPts val="229"/>
              </a:spcBef>
              <a:buFont typeface="Arial" panose="020B0604020202020204" pitchFamily="34" charset="0"/>
              <a:buChar char="•"/>
              <a:tabLst>
                <a:tab pos="1612900" algn="l"/>
              </a:tabLst>
            </a:pPr>
            <a:r>
              <a:rPr lang="en-US" sz="2200" dirty="0">
                <a:latin typeface="Lato" panose="020F0502020204030203" pitchFamily="34" charset="0"/>
                <a:ea typeface="Lato" panose="020F0502020204030203" pitchFamily="34" charset="0"/>
                <a:cs typeface="Lato" panose="020F0502020204030203" pitchFamily="34" charset="0"/>
              </a:rPr>
              <a:t>  Supervised &amp;</a:t>
            </a:r>
            <a:r>
              <a:rPr lang="en-US" sz="2200" spc="-15" dirty="0">
                <a:latin typeface="Lato" panose="020F0502020204030203" pitchFamily="34" charset="0"/>
                <a:ea typeface="Lato" panose="020F0502020204030203" pitchFamily="34" charset="0"/>
                <a:cs typeface="Lato" panose="020F0502020204030203" pitchFamily="34" charset="0"/>
              </a:rPr>
              <a:t> </a:t>
            </a:r>
            <a:r>
              <a:rPr lang="en-US" sz="2200" spc="-5" dirty="0">
                <a:latin typeface="Lato" panose="020F0502020204030203" pitchFamily="34" charset="0"/>
                <a:ea typeface="Lato" panose="020F0502020204030203" pitchFamily="34" charset="0"/>
                <a:cs typeface="Lato" panose="020F0502020204030203" pitchFamily="34" charset="0"/>
              </a:rPr>
              <a:t>unsupervised</a:t>
            </a:r>
          </a:p>
          <a:p>
            <a:pPr marL="1841500" lvl="3" indent="-457200">
              <a:lnSpc>
                <a:spcPct val="100000"/>
              </a:lnSpc>
              <a:spcBef>
                <a:spcPts val="229"/>
              </a:spcBef>
              <a:buFont typeface="Arial" panose="020B0604020202020204" pitchFamily="34" charset="0"/>
              <a:buChar char="•"/>
              <a:tabLst>
                <a:tab pos="1612900" algn="l"/>
              </a:tabLst>
            </a:pPr>
            <a:r>
              <a:rPr lang="en-US" sz="2200" spc="-5" dirty="0">
                <a:latin typeface="Lato" panose="020F0502020204030203" pitchFamily="34" charset="0"/>
                <a:ea typeface="Lato" panose="020F0502020204030203" pitchFamily="34" charset="0"/>
                <a:cs typeface="Lato" panose="020F0502020204030203" pitchFamily="34" charset="0"/>
              </a:rPr>
              <a:t>Utility cost tradeoff</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spc="-10" dirty="0">
                <a:latin typeface="Lato" panose="020F0502020204030203" pitchFamily="34" charset="0"/>
                <a:ea typeface="Lato" panose="020F0502020204030203" pitchFamily="34" charset="0"/>
                <a:cs typeface="Lato" panose="020F0502020204030203" pitchFamily="34" charset="0"/>
              </a:rPr>
              <a:t>Software</a:t>
            </a:r>
            <a:r>
              <a:rPr lang="en-US" sz="2400" spc="-30" dirty="0">
                <a:latin typeface="Lato" panose="020F0502020204030203" pitchFamily="34" charset="0"/>
                <a:ea typeface="Lato" panose="020F0502020204030203" pitchFamily="34" charset="0"/>
                <a:cs typeface="Lato" panose="020F0502020204030203" pitchFamily="34" charset="0"/>
              </a:rPr>
              <a:t> </a:t>
            </a:r>
            <a:r>
              <a:rPr lang="en-US" sz="2400" spc="-5" dirty="0">
                <a:latin typeface="Lato" panose="020F0502020204030203" pitchFamily="34" charset="0"/>
                <a:ea typeface="Lato" panose="020F0502020204030203" pitchFamily="34" charset="0"/>
                <a:cs typeface="Lato" panose="020F0502020204030203" pitchFamily="34" charset="0"/>
              </a:rPr>
              <a:t>engineering</a:t>
            </a:r>
            <a:endParaRPr lang="en-US"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6740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60251E-ABE2-CA44-A7D9-3537DE10C770}"/>
              </a:ext>
            </a:extLst>
          </p:cNvPr>
          <p:cNvSpPr/>
          <p:nvPr/>
        </p:nvSpPr>
        <p:spPr>
          <a:xfrm>
            <a:off x="6133239" y="6392894"/>
            <a:ext cx="3010761" cy="369332"/>
          </a:xfrm>
          <a:prstGeom prst="rect">
            <a:avLst/>
          </a:prstGeom>
        </p:spPr>
        <p:txBody>
          <a:bodyPr wrap="none">
            <a:spAutoFit/>
          </a:bodyPr>
          <a:lstStyle/>
          <a:p>
            <a:r>
              <a:rPr lang="en-US" dirty="0" err="1">
                <a:latin typeface="Lato" panose="020F0502020204030203" pitchFamily="34" charset="0"/>
                <a:ea typeface="Lato" panose="020F0502020204030203" pitchFamily="34" charset="0"/>
                <a:cs typeface="Lato" panose="020F0502020204030203" pitchFamily="34" charset="0"/>
              </a:rPr>
              <a:t>www.slideshare.net</a:t>
            </a:r>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awahid</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 name="Right Arrow 3">
            <a:extLst>
              <a:ext uri="{FF2B5EF4-FFF2-40B4-BE49-F238E27FC236}">
                <a16:creationId xmlns:a16="http://schemas.microsoft.com/office/drawing/2014/main" id="{B5D96AD8-3540-2C53-5DF9-1A4041FF99D4}"/>
              </a:ext>
            </a:extLst>
          </p:cNvPr>
          <p:cNvSpPr/>
          <p:nvPr/>
        </p:nvSpPr>
        <p:spPr>
          <a:xfrm rot="10227154">
            <a:off x="5871502" y="5649082"/>
            <a:ext cx="1194099" cy="278054"/>
          </a:xfrm>
          <a:prstGeom prst="rightArrow">
            <a:avLst>
              <a:gd name="adj1" fmla="val 26237"/>
              <a:gd name="adj2" fmla="val 79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F90B97-5A0E-33D0-2F53-838C5FB0BB9C}"/>
              </a:ext>
            </a:extLst>
          </p:cNvPr>
          <p:cNvSpPr txBox="1"/>
          <p:nvPr/>
        </p:nvSpPr>
        <p:spPr>
          <a:xfrm>
            <a:off x="7234519" y="5418777"/>
            <a:ext cx="1601721" cy="369332"/>
          </a:xfrm>
          <a:prstGeom prst="rect">
            <a:avLst/>
          </a:prstGeom>
          <a:noFill/>
        </p:spPr>
        <p:txBody>
          <a:bodyPr wrap="none" rtlCol="0">
            <a:spAutoFit/>
          </a:bodyPr>
          <a:lstStyle/>
          <a:p>
            <a:r>
              <a:rPr lang="en-US" b="1" dirty="0"/>
              <a:t>Sign on Bonus!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Supervised ML helps us accelerate</a:t>
            </a:r>
            <a:endParaRPr spc="-5" dirty="0"/>
          </a:p>
        </p:txBody>
      </p:sp>
      <p:sp>
        <p:nvSpPr>
          <p:cNvPr id="4" name="object 4"/>
          <p:cNvSpPr txBox="1"/>
          <p:nvPr/>
        </p:nvSpPr>
        <p:spPr>
          <a:xfrm>
            <a:off x="457200" y="1477889"/>
            <a:ext cx="8182678" cy="421910"/>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lang="en-US" sz="2000" b="1" spc="-15" dirty="0">
                <a:latin typeface="Lato" panose="020F0502020204030203" pitchFamily="34" charset="0"/>
                <a:ea typeface="Lato" panose="020F0502020204030203" pitchFamily="34" charset="0"/>
                <a:cs typeface="Lato" panose="020F0502020204030203" pitchFamily="34" charset="0"/>
              </a:rPr>
              <a:t>Supervised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spc="-10" dirty="0">
                <a:latin typeface="Lato" panose="020F0502020204030203" pitchFamily="34" charset="0"/>
                <a:ea typeface="Lato" panose="020F0502020204030203" pitchFamily="34" charset="0"/>
                <a:cs typeface="Lato" panose="020F0502020204030203" pitchFamily="34" charset="0"/>
              </a:rPr>
              <a:t>Predict a measured, expensive label using low cost features</a:t>
            </a:r>
            <a:endParaRPr sz="2000"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69EB338F-710A-7C4C-9D9B-EFECE96D106F}"/>
              </a:ext>
            </a:extLst>
          </p:cNvPr>
          <p:cNvSpPr txBox="1"/>
          <p:nvPr/>
        </p:nvSpPr>
        <p:spPr>
          <a:xfrm>
            <a:off x="756342" y="2001403"/>
            <a:ext cx="7763714" cy="338554"/>
          </a:xfrm>
          <a:prstGeom prst="rect">
            <a:avLst/>
          </a:prstGeom>
          <a:noFill/>
        </p:spPr>
        <p:txBody>
          <a:bodyPr wrap="square" rtlCol="0">
            <a:spAutoFit/>
          </a:bodyPr>
          <a:lstStyle/>
          <a:p>
            <a:r>
              <a:rPr lang="en-US" sz="1600" i="1" dirty="0">
                <a:latin typeface="Lato" panose="020F0502020204030203" pitchFamily="34" charset="0"/>
                <a:ea typeface="Lato" panose="020F0502020204030203" pitchFamily="34" charset="0"/>
                <a:cs typeface="Lato" panose="020F0502020204030203" pitchFamily="34" charset="0"/>
              </a:rPr>
              <a:t>Example</a:t>
            </a:r>
            <a:r>
              <a:rPr lang="en-US" sz="1600" dirty="0">
                <a:latin typeface="Lato" panose="020F0502020204030203" pitchFamily="34" charset="0"/>
                <a:ea typeface="Lato" panose="020F0502020204030203" pitchFamily="34" charset="0"/>
                <a:cs typeface="Lato" panose="020F0502020204030203" pitchFamily="34" charset="0"/>
              </a:rPr>
              <a:t>: develop structure-activity-relationship </a:t>
            </a:r>
            <a:r>
              <a:rPr lang="en-US" sz="1600" dirty="0" err="1">
                <a:latin typeface="Lato" panose="020F0502020204030203" pitchFamily="34" charset="0"/>
                <a:ea typeface="Lato" panose="020F0502020204030203" pitchFamily="34" charset="0"/>
                <a:cs typeface="Lato" panose="020F0502020204030203" pitchFamily="34" charset="0"/>
              </a:rPr>
              <a:t>eg.</a:t>
            </a:r>
            <a:r>
              <a:rPr lang="en-US" sz="1600" dirty="0">
                <a:latin typeface="Lato" panose="020F0502020204030203" pitchFamily="34" charset="0"/>
                <a:ea typeface="Lato" panose="020F0502020204030203" pitchFamily="34" charset="0"/>
                <a:cs typeface="Lato" panose="020F0502020204030203" pitchFamily="34" charset="0"/>
              </a:rPr>
              <a:t> binding affinity to cancer target</a:t>
            </a:r>
          </a:p>
        </p:txBody>
      </p:sp>
      <p:sp>
        <p:nvSpPr>
          <p:cNvPr id="15" name="object 9">
            <a:extLst>
              <a:ext uri="{FF2B5EF4-FFF2-40B4-BE49-F238E27FC236}">
                <a16:creationId xmlns:a16="http://schemas.microsoft.com/office/drawing/2014/main" id="{09D28C18-D1FB-DB21-0855-6A64AC214B72}"/>
              </a:ext>
            </a:extLst>
          </p:cNvPr>
          <p:cNvSpPr/>
          <p:nvPr/>
        </p:nvSpPr>
        <p:spPr>
          <a:xfrm>
            <a:off x="5148628" y="3309001"/>
            <a:ext cx="1544236" cy="1024813"/>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657D7A05-0A9D-5362-4C8D-3897AF10E4C3}"/>
              </a:ext>
            </a:extLst>
          </p:cNvPr>
          <p:cNvSpPr/>
          <p:nvPr/>
        </p:nvSpPr>
        <p:spPr>
          <a:xfrm>
            <a:off x="6931115" y="3251117"/>
            <a:ext cx="1627773" cy="1049752"/>
          </a:xfrm>
          <a:prstGeom prst="rect">
            <a:avLst/>
          </a:prstGeom>
          <a:blipFill>
            <a:blip r:embed="rId3" cstate="print"/>
            <a:stretch>
              <a:fillRect/>
            </a:stretch>
          </a:blipFill>
        </p:spPr>
        <p:txBody>
          <a:bodyPr wrap="square" lIns="0" tIns="0" rIns="0" bIns="0" rtlCol="0"/>
          <a:lstStyle/>
          <a:p>
            <a:endParaRPr/>
          </a:p>
        </p:txBody>
      </p:sp>
      <p:sp>
        <p:nvSpPr>
          <p:cNvPr id="17" name="object 11">
            <a:extLst>
              <a:ext uri="{FF2B5EF4-FFF2-40B4-BE49-F238E27FC236}">
                <a16:creationId xmlns:a16="http://schemas.microsoft.com/office/drawing/2014/main" id="{D7570697-763F-BFBA-12C0-CD24C3BEDB5D}"/>
              </a:ext>
            </a:extLst>
          </p:cNvPr>
          <p:cNvSpPr txBox="1"/>
          <p:nvPr/>
        </p:nvSpPr>
        <p:spPr>
          <a:xfrm>
            <a:off x="6650505" y="3468903"/>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8" name="object 12">
            <a:extLst>
              <a:ext uri="{FF2B5EF4-FFF2-40B4-BE49-F238E27FC236}">
                <a16:creationId xmlns:a16="http://schemas.microsoft.com/office/drawing/2014/main" id="{DDDFD748-99AB-42FB-95FD-A11405FED01C}"/>
              </a:ext>
            </a:extLst>
          </p:cNvPr>
          <p:cNvSpPr txBox="1"/>
          <p:nvPr/>
        </p:nvSpPr>
        <p:spPr>
          <a:xfrm>
            <a:off x="8706628" y="3425044"/>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9" name="object 5">
            <a:extLst>
              <a:ext uri="{FF2B5EF4-FFF2-40B4-BE49-F238E27FC236}">
                <a16:creationId xmlns:a16="http://schemas.microsoft.com/office/drawing/2014/main" id="{68F3A2B7-2C0A-7567-C30E-9AF7F0C7BAB2}"/>
              </a:ext>
            </a:extLst>
          </p:cNvPr>
          <p:cNvSpPr/>
          <p:nvPr/>
        </p:nvSpPr>
        <p:spPr>
          <a:xfrm>
            <a:off x="6246652" y="5056001"/>
            <a:ext cx="1085088" cy="1444752"/>
          </a:xfrm>
          <a:prstGeom prst="rect">
            <a:avLst/>
          </a:prstGeom>
          <a:blipFill>
            <a:blip r:embed="rId4" cstate="print"/>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B9137D9D-32F6-D702-B1D6-0434A0A08D9E}"/>
              </a:ext>
            </a:extLst>
          </p:cNvPr>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21" name="object 7">
            <a:extLst>
              <a:ext uri="{FF2B5EF4-FFF2-40B4-BE49-F238E27FC236}">
                <a16:creationId xmlns:a16="http://schemas.microsoft.com/office/drawing/2014/main" id="{83911FDE-3A61-6147-226E-F70C0E25B5D2}"/>
              </a:ext>
            </a:extLst>
          </p:cNvPr>
          <p:cNvSpPr/>
          <p:nvPr/>
        </p:nvSpPr>
        <p:spPr>
          <a:xfrm>
            <a:off x="7634836" y="5168482"/>
            <a:ext cx="1332270" cy="1332270"/>
          </a:xfrm>
          <a:prstGeom prst="rect">
            <a:avLst/>
          </a:prstGeom>
          <a:blipFill>
            <a:blip r:embed="rId5" cstate="print"/>
            <a:stretch>
              <a:fillRect/>
            </a:stretch>
          </a:blipFill>
        </p:spPr>
        <p:txBody>
          <a:bodyPr wrap="square" lIns="0" tIns="0" rIns="0" bIns="0" rtlCol="0"/>
          <a:lstStyle/>
          <a:p>
            <a:endParaRPr/>
          </a:p>
        </p:txBody>
      </p:sp>
      <p:sp>
        <p:nvSpPr>
          <p:cNvPr id="22" name="object 13">
            <a:extLst>
              <a:ext uri="{FF2B5EF4-FFF2-40B4-BE49-F238E27FC236}">
                <a16:creationId xmlns:a16="http://schemas.microsoft.com/office/drawing/2014/main" id="{4C7EDF66-8092-C2AD-EE74-C16531078534}"/>
              </a:ext>
            </a:extLst>
          </p:cNvPr>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
        <p:nvSpPr>
          <p:cNvPr id="23" name="object 8">
            <a:extLst>
              <a:ext uri="{FF2B5EF4-FFF2-40B4-BE49-F238E27FC236}">
                <a16:creationId xmlns:a16="http://schemas.microsoft.com/office/drawing/2014/main" id="{A0337B81-DD35-9F7A-7977-01AC34F32DE0}"/>
              </a:ext>
            </a:extLst>
          </p:cNvPr>
          <p:cNvSpPr txBox="1"/>
          <p:nvPr/>
        </p:nvSpPr>
        <p:spPr>
          <a:xfrm>
            <a:off x="287512" y="2687787"/>
            <a:ext cx="4557204" cy="309059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Database </a:t>
            </a:r>
            <a:r>
              <a:rPr sz="2000" dirty="0">
                <a:latin typeface="Calibri"/>
                <a:cs typeface="Calibri"/>
              </a:rPr>
              <a:t>of 400,000 </a:t>
            </a:r>
            <a:r>
              <a:rPr sz="2000" spc="-5" dirty="0">
                <a:latin typeface="Calibri"/>
                <a:cs typeface="Calibri"/>
              </a:rPr>
              <a:t>drug </a:t>
            </a:r>
            <a:r>
              <a:rPr sz="2000" spc="-20" dirty="0">
                <a:latin typeface="Calibri"/>
                <a:cs typeface="Calibri"/>
              </a:rPr>
              <a:t>like</a:t>
            </a:r>
            <a:r>
              <a:rPr sz="2000" spc="40" dirty="0">
                <a:latin typeface="Calibri"/>
                <a:cs typeface="Calibri"/>
              </a:rPr>
              <a:t> </a:t>
            </a:r>
            <a:r>
              <a:rPr sz="2000" spc="-5" dirty="0">
                <a:latin typeface="Calibri"/>
                <a:cs typeface="Calibri"/>
              </a:rPr>
              <a:t>molecules</a:t>
            </a:r>
            <a:endParaRPr sz="2000" dirty="0">
              <a:latin typeface="Calibri"/>
              <a:cs typeface="Calibri"/>
            </a:endParaRPr>
          </a:p>
          <a:p>
            <a:pPr>
              <a:lnSpc>
                <a:spcPct val="100000"/>
              </a:lnSpc>
              <a:spcBef>
                <a:spcPts val="10"/>
              </a:spcBef>
            </a:pPr>
            <a:endParaRPr sz="2000" dirty="0">
              <a:latin typeface="Times New Roman"/>
              <a:cs typeface="Times New Roman"/>
            </a:endParaRPr>
          </a:p>
          <a:p>
            <a:pPr marL="12700">
              <a:lnSpc>
                <a:spcPct val="100000"/>
              </a:lnSpc>
            </a:pPr>
            <a:r>
              <a:rPr sz="2000" spc="-5" dirty="0">
                <a:latin typeface="Calibri"/>
                <a:cs typeface="Calibri"/>
              </a:rPr>
              <a:t>Experimental inhibition activities </a:t>
            </a:r>
            <a:r>
              <a:rPr sz="2000" spc="-10" dirty="0">
                <a:latin typeface="Calibri"/>
                <a:cs typeface="Calibri"/>
              </a:rPr>
              <a:t>against </a:t>
            </a:r>
            <a:r>
              <a:rPr sz="2000" spc="-5" dirty="0">
                <a:latin typeface="Calibri"/>
                <a:cs typeface="Calibri"/>
              </a:rPr>
              <a:t>cancer drug</a:t>
            </a:r>
            <a:r>
              <a:rPr sz="2000" spc="50" dirty="0">
                <a:latin typeface="Calibri"/>
                <a:cs typeface="Calibri"/>
              </a:rPr>
              <a:t> </a:t>
            </a:r>
            <a:r>
              <a:rPr sz="2000" spc="-15" dirty="0">
                <a:latin typeface="Calibri"/>
                <a:cs typeface="Calibri"/>
              </a:rPr>
              <a:t>target</a:t>
            </a:r>
            <a:endParaRPr sz="2000" dirty="0">
              <a:latin typeface="Calibri"/>
              <a:cs typeface="Calibri"/>
            </a:endParaRPr>
          </a:p>
          <a:p>
            <a:pPr>
              <a:lnSpc>
                <a:spcPct val="100000"/>
              </a:lnSpc>
              <a:spcBef>
                <a:spcPts val="45"/>
              </a:spcBef>
            </a:pPr>
            <a:endParaRPr sz="2000" dirty="0">
              <a:latin typeface="Times New Roman"/>
              <a:cs typeface="Times New Roman"/>
            </a:endParaRPr>
          </a:p>
          <a:p>
            <a:pPr marL="12700" marR="5080">
              <a:lnSpc>
                <a:spcPct val="100000"/>
              </a:lnSpc>
            </a:pPr>
            <a:r>
              <a:rPr sz="2000" spc="-5" dirty="0">
                <a:latin typeface="Calibri"/>
                <a:cs typeface="Calibri"/>
              </a:rPr>
              <a:t>Build </a:t>
            </a:r>
            <a:r>
              <a:rPr sz="2000" dirty="0">
                <a:latin typeface="Calibri"/>
                <a:cs typeface="Calibri"/>
              </a:rPr>
              <a:t>a </a:t>
            </a:r>
            <a:r>
              <a:rPr sz="2000" spc="-5" dirty="0">
                <a:latin typeface="Calibri"/>
                <a:cs typeface="Calibri"/>
              </a:rPr>
              <a:t>model that </a:t>
            </a:r>
            <a:r>
              <a:rPr sz="2000" spc="-10" dirty="0">
                <a:latin typeface="Calibri"/>
                <a:cs typeface="Calibri"/>
              </a:rPr>
              <a:t>relates </a:t>
            </a:r>
            <a:r>
              <a:rPr sz="2000" spc="-5" dirty="0">
                <a:latin typeface="Calibri"/>
                <a:cs typeface="Calibri"/>
              </a:rPr>
              <a:t>molecular </a:t>
            </a:r>
            <a:r>
              <a:rPr sz="2000" spc="-15" dirty="0">
                <a:latin typeface="Calibri"/>
                <a:cs typeface="Calibri"/>
              </a:rPr>
              <a:t>features </a:t>
            </a:r>
            <a:r>
              <a:rPr sz="2000" spc="-10" dirty="0">
                <a:latin typeface="Calibri"/>
                <a:cs typeface="Calibri"/>
              </a:rPr>
              <a:t>to </a:t>
            </a:r>
            <a:r>
              <a:rPr sz="2000" dirty="0">
                <a:latin typeface="Calibri"/>
                <a:cs typeface="Calibri"/>
              </a:rPr>
              <a:t>a  </a:t>
            </a:r>
            <a:r>
              <a:rPr sz="2000" spc="-5" dirty="0">
                <a:latin typeface="Calibri"/>
                <a:cs typeface="Calibri"/>
              </a:rPr>
              <a:t>numerical </a:t>
            </a:r>
            <a:r>
              <a:rPr sz="2000" spc="-10" dirty="0">
                <a:latin typeface="Calibri"/>
                <a:cs typeface="Calibri"/>
              </a:rPr>
              <a:t>measure </a:t>
            </a:r>
            <a:r>
              <a:rPr sz="2000" dirty="0">
                <a:latin typeface="Calibri"/>
                <a:cs typeface="Calibri"/>
              </a:rPr>
              <a:t>of </a:t>
            </a:r>
            <a:r>
              <a:rPr sz="2000" spc="-5" dirty="0">
                <a:latin typeface="Calibri"/>
                <a:cs typeface="Calibri"/>
              </a:rPr>
              <a:t>inhibition, dissociation </a:t>
            </a:r>
            <a:r>
              <a:rPr sz="2000" spc="-10" dirty="0">
                <a:latin typeface="Calibri"/>
                <a:cs typeface="Calibri"/>
              </a:rPr>
              <a:t>constant</a:t>
            </a:r>
            <a:r>
              <a:rPr sz="2000" spc="50" dirty="0">
                <a:latin typeface="Calibri"/>
                <a:cs typeface="Calibri"/>
              </a:rPr>
              <a:t> </a:t>
            </a:r>
            <a:r>
              <a:rPr sz="2000" spc="-10" dirty="0">
                <a:latin typeface="Calibri"/>
                <a:cs typeface="Calibri"/>
              </a:rPr>
              <a:t>(Kd)</a:t>
            </a:r>
            <a:endParaRPr sz="2000" dirty="0">
              <a:latin typeface="Calibri"/>
              <a:cs typeface="Calibri"/>
            </a:endParaRPr>
          </a:p>
          <a:p>
            <a:pPr>
              <a:lnSpc>
                <a:spcPct val="100000"/>
              </a:lnSpc>
              <a:spcBef>
                <a:spcPts val="20"/>
              </a:spcBef>
            </a:pPr>
            <a:endParaRPr sz="2000" dirty="0">
              <a:latin typeface="Times New Roman"/>
              <a:cs typeface="Times New Roman"/>
            </a:endParaRPr>
          </a:p>
          <a:p>
            <a:pPr marL="12700">
              <a:lnSpc>
                <a:spcPct val="100000"/>
              </a:lnSpc>
            </a:pPr>
            <a:r>
              <a:rPr sz="2000" spc="-10" dirty="0">
                <a:latin typeface="Calibri"/>
                <a:cs typeface="Calibri"/>
              </a:rPr>
              <a:t>For </a:t>
            </a:r>
            <a:r>
              <a:rPr sz="2000" dirty="0">
                <a:latin typeface="Calibri"/>
                <a:cs typeface="Calibri"/>
              </a:rPr>
              <a:t>a </a:t>
            </a:r>
            <a:r>
              <a:rPr sz="2000" spc="-5" dirty="0">
                <a:latin typeface="Calibri"/>
                <a:cs typeface="Calibri"/>
              </a:rPr>
              <a:t>new small molecule, predict the</a:t>
            </a:r>
            <a:r>
              <a:rPr sz="2000" spc="50" dirty="0">
                <a:latin typeface="Calibri"/>
                <a:cs typeface="Calibri"/>
              </a:rPr>
              <a:t> </a:t>
            </a:r>
            <a:r>
              <a:rPr sz="2000" spc="-5" dirty="0">
                <a:latin typeface="Calibri"/>
                <a:cs typeface="Calibri"/>
              </a:rPr>
              <a:t>Kd?</a:t>
            </a:r>
            <a:r>
              <a:rPr sz="2000" spc="-7" baseline="25462" dirty="0">
                <a:latin typeface="Calibri"/>
                <a:cs typeface="Calibri"/>
              </a:rPr>
              <a:t>1,2</a:t>
            </a:r>
            <a:endParaRPr sz="2000" baseline="25462"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114118957"/>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0ED706D7-CB57-5446-A720-27690381C32B}"/>
              </a:ext>
            </a:extLst>
          </p:cNvPr>
          <p:cNvSpPr/>
          <p:nvPr/>
        </p:nvSpPr>
        <p:spPr>
          <a:xfrm>
            <a:off x="1570008" y="3429000"/>
            <a:ext cx="6364204" cy="556404"/>
          </a:xfrm>
          <a:prstGeom prst="rect">
            <a:avLst/>
          </a:prstGeom>
          <a:noFill/>
          <a:ln w="571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6C98E3-36FC-7845-B8A9-722994716F6B}"/>
              </a:ext>
            </a:extLst>
          </p:cNvPr>
          <p:cNvSpPr/>
          <p:nvPr/>
        </p:nvSpPr>
        <p:spPr>
          <a:xfrm>
            <a:off x="207034" y="6142008"/>
            <a:ext cx="8936966" cy="7159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91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SML requires labeled data</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630812" y="1653986"/>
            <a:ext cx="2982990"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 </a:t>
            </a:r>
            <a:r>
              <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or</a:t>
            </a:r>
            <a:r>
              <a:rPr sz="1800" b="1" spc="-3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sz="1800" b="1" spc="-1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predictors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5" name="object 25"/>
          <p:cNvSpPr/>
          <p:nvPr/>
        </p:nvSpPr>
        <p:spPr>
          <a:xfrm>
            <a:off x="7820372" y="2080542"/>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chemeClr val="accent2"/>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sp>
        <p:nvSpPr>
          <p:cNvPr id="26" name="object 26"/>
          <p:cNvSpPr txBox="1"/>
          <p:nvPr/>
        </p:nvSpPr>
        <p:spPr>
          <a:xfrm>
            <a:off x="7934212" y="1651700"/>
            <a:ext cx="1209788"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u</a:t>
            </a:r>
            <a:r>
              <a:rPr sz="1800" b="1" spc="-25" dirty="0">
                <a:solidFill>
                  <a:schemeClr val="accent2"/>
                </a:solidFill>
                <a:latin typeface="Lato" panose="020F0502020204030203" pitchFamily="34" charset="0"/>
                <a:ea typeface="Lato" panose="020F0502020204030203" pitchFamily="34" charset="0"/>
                <a:cs typeface="Lato" panose="020F0502020204030203" pitchFamily="34" charset="0"/>
              </a:rPr>
              <a:t>t</a:t>
            </a:r>
            <a:r>
              <a:rPr sz="1800" b="1" spc="-15" dirty="0">
                <a:solidFill>
                  <a:schemeClr val="accent2"/>
                </a:solidFill>
                <a:latin typeface="Lato" panose="020F0502020204030203" pitchFamily="34" charset="0"/>
                <a:ea typeface="Lato" panose="020F0502020204030203" pitchFamily="34" charset="0"/>
                <a:cs typeface="Lato" panose="020F0502020204030203" pitchFamily="34" charset="0"/>
              </a:rPr>
              <a:t>c</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o</a:t>
            </a:r>
            <a:r>
              <a:rPr sz="1800" b="1" spc="-5" dirty="0">
                <a:solidFill>
                  <a:schemeClr val="accent2"/>
                </a:solidFill>
                <a:latin typeface="Lato" panose="020F0502020204030203" pitchFamily="34" charset="0"/>
                <a:ea typeface="Lato" panose="020F0502020204030203" pitchFamily="34" charset="0"/>
                <a:cs typeface="Lato" panose="020F0502020204030203" pitchFamily="34" charset="0"/>
              </a:rPr>
              <a:t>m</a:t>
            </a:r>
            <a:r>
              <a:rPr sz="1800" b="1" dirty="0">
                <a:solidFill>
                  <a:schemeClr val="accent2"/>
                </a:solidFill>
                <a:latin typeface="Lato" panose="020F0502020204030203" pitchFamily="34" charset="0"/>
                <a:ea typeface="Lato" panose="020F0502020204030203" pitchFamily="34" charset="0"/>
                <a:cs typeface="Lato" panose="020F0502020204030203" pitchFamily="34" charset="0"/>
              </a:rPr>
              <a:t>e</a:t>
            </a:r>
          </a:p>
        </p:txBody>
      </p:sp>
      <p:graphicFrame>
        <p:nvGraphicFramePr>
          <p:cNvPr id="27" name="object 27"/>
          <p:cNvGraphicFramePr>
            <a:graphicFrameLocks noGrp="1"/>
          </p:cNvGraphicFramePr>
          <p:nvPr>
            <p:extLst>
              <p:ext uri="{D42A27DB-BD31-4B8C-83A1-F6EECF244321}">
                <p14:modId xmlns:p14="http://schemas.microsoft.com/office/powerpoint/2010/main" val="3319549205"/>
              </p:ext>
            </p:extLst>
          </p:nvPr>
        </p:nvGraphicFramePr>
        <p:xfrm>
          <a:off x="457200" y="2583601"/>
          <a:ext cx="8488392" cy="387985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gridCol w="1212627">
                  <a:extLst>
                    <a:ext uri="{9D8B030D-6E8A-4147-A177-3AD203B41FA5}">
                      <a16:colId xmlns:a16="http://schemas.microsoft.com/office/drawing/2014/main" val="20006"/>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5"/>
                        </a:spcBef>
                      </a:pPr>
                      <a:endParaRPr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sz="1800" b="1" spc="-15" dirty="0">
                          <a:latin typeface="Lato" panose="020F0502020204030203" pitchFamily="34" charset="0"/>
                          <a:ea typeface="Lato" panose="020F0502020204030203" pitchFamily="34" charset="0"/>
                          <a:cs typeface="Lato" panose="020F0502020204030203" pitchFamily="34" charset="0"/>
                        </a:rPr>
                        <a:t>Kd</a:t>
                      </a:r>
                      <a:r>
                        <a:rPr sz="1800" b="1" spc="-25" dirty="0">
                          <a:latin typeface="Lato" panose="020F0502020204030203" pitchFamily="34" charset="0"/>
                          <a:ea typeface="Lato" panose="020F0502020204030203" pitchFamily="34" charset="0"/>
                          <a:cs typeface="Lato" panose="020F0502020204030203" pitchFamily="34" charset="0"/>
                        </a:rPr>
                        <a:t> </a:t>
                      </a:r>
                      <a:r>
                        <a:rPr sz="1800" b="1" dirty="0">
                          <a:latin typeface="Lato" panose="020F0502020204030203" pitchFamily="34" charset="0"/>
                          <a:ea typeface="Lato" panose="020F0502020204030203" pitchFamily="34" charset="0"/>
                          <a:cs typeface="Lato" panose="020F0502020204030203" pitchFamily="34" charset="0"/>
                        </a:rPr>
                        <a:t>(fM)</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14</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10</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121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bl>
          </a:graphicData>
        </a:graphic>
      </p:graphicFrame>
      <p:sp>
        <p:nvSpPr>
          <p:cNvPr id="29" name="Rectangle 28">
            <a:extLst>
              <a:ext uri="{FF2B5EF4-FFF2-40B4-BE49-F238E27FC236}">
                <a16:creationId xmlns:a16="http://schemas.microsoft.com/office/drawing/2014/main" id="{FD75D133-2AE4-BD4A-8BB1-58D6C27D1D5A}"/>
              </a:ext>
            </a:extLst>
          </p:cNvPr>
          <p:cNvSpPr/>
          <p:nvPr/>
        </p:nvSpPr>
        <p:spPr>
          <a:xfrm>
            <a:off x="1570008" y="6060856"/>
            <a:ext cx="7375584" cy="5564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bject 25">
            <a:extLst>
              <a:ext uri="{FF2B5EF4-FFF2-40B4-BE49-F238E27FC236}">
                <a16:creationId xmlns:a16="http://schemas.microsoft.com/office/drawing/2014/main" id="{BD1F57B7-129A-984E-949B-2270BA0F90DD}"/>
              </a:ext>
            </a:extLst>
          </p:cNvPr>
          <p:cNvSpPr/>
          <p:nvPr/>
        </p:nvSpPr>
        <p:spPr>
          <a:xfrm>
            <a:off x="262124" y="6163990"/>
            <a:ext cx="1099787" cy="60054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88190"/>
            <a:ext cx="8229600" cy="505267"/>
          </a:xfrm>
          <a:prstGeom prst="rect">
            <a:avLst/>
          </a:prstGeom>
        </p:spPr>
        <p:txBody>
          <a:bodyPr vert="horz" wrap="square" lIns="0" tIns="12700" rIns="0" bIns="0" rtlCol="0">
            <a:spAutoFit/>
          </a:bodyPr>
          <a:lstStyle/>
          <a:p>
            <a:pPr marL="13970">
              <a:lnSpc>
                <a:spcPct val="100000"/>
              </a:lnSpc>
              <a:spcBef>
                <a:spcPts val="100"/>
              </a:spcBef>
            </a:pPr>
            <a:r>
              <a:rPr lang="en-US" sz="3200" dirty="0"/>
              <a:t>Unsupervised ML can help us interpret</a:t>
            </a:r>
            <a:endParaRPr sz="3200" spc="-5" dirty="0"/>
          </a:p>
        </p:txBody>
      </p:sp>
      <p:sp>
        <p:nvSpPr>
          <p:cNvPr id="4" name="object 4"/>
          <p:cNvSpPr txBox="1"/>
          <p:nvPr/>
        </p:nvSpPr>
        <p:spPr>
          <a:xfrm>
            <a:off x="535938" y="1351911"/>
            <a:ext cx="8229600" cy="48346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Clustering</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532AE80A-8467-2346-F61C-E8F3E9ABC2F2}"/>
              </a:ext>
            </a:extLst>
          </p:cNvPr>
          <p:cNvSpPr txBox="1"/>
          <p:nvPr/>
        </p:nvSpPr>
        <p:spPr>
          <a:xfrm>
            <a:off x="2743200" y="2113878"/>
            <a:ext cx="2581028" cy="369332"/>
          </a:xfrm>
          <a:prstGeom prst="rect">
            <a:avLst/>
          </a:prstGeom>
          <a:noFill/>
        </p:spPr>
        <p:txBody>
          <a:bodyPr wrap="none" rtlCol="0">
            <a:spAutoFit/>
          </a:bodyPr>
          <a:lstStyle/>
          <a:p>
            <a:r>
              <a:rPr lang="en-US" dirty="0"/>
              <a:t>Quick example from UW?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65106"/>
            <a:ext cx="8229600" cy="551433"/>
          </a:xfrm>
          <a:prstGeom prst="rect">
            <a:avLst/>
          </a:prstGeom>
        </p:spPr>
        <p:txBody>
          <a:bodyPr vert="horz" wrap="square" lIns="0" tIns="12700" rIns="0" bIns="0" rtlCol="0">
            <a:spAutoFit/>
          </a:bodyPr>
          <a:lstStyle/>
          <a:p>
            <a:pPr marL="13970">
              <a:lnSpc>
                <a:spcPct val="100000"/>
              </a:lnSpc>
              <a:spcBef>
                <a:spcPts val="100"/>
              </a:spcBef>
            </a:pPr>
            <a:r>
              <a:rPr lang="en-US" dirty="0"/>
              <a:t>USML does not need labels</a:t>
            </a:r>
            <a:endParaRPr spc="-5" dirty="0"/>
          </a:p>
        </p:txBody>
      </p:sp>
      <p:sp>
        <p:nvSpPr>
          <p:cNvPr id="4" name="object 4"/>
          <p:cNvSpPr txBox="1"/>
          <p:nvPr/>
        </p:nvSpPr>
        <p:spPr>
          <a:xfrm>
            <a:off x="713489" y="1561653"/>
            <a:ext cx="2152650" cy="382156"/>
          </a:xfrm>
          <a:prstGeom prst="rect">
            <a:avLst/>
          </a:prstGeom>
        </p:spPr>
        <p:txBody>
          <a:bodyPr vert="horz" wrap="square" lIns="0" tIns="12700" rIns="0" bIns="0" rtlCol="0">
            <a:spAutoFit/>
          </a:bodyPr>
          <a:lstStyle/>
          <a:p>
            <a:pPr marL="12700">
              <a:lnSpc>
                <a:spcPct val="100000"/>
              </a:lnSpc>
              <a:spcBef>
                <a:spcPts val="100"/>
              </a:spcBef>
              <a:tabLst>
                <a:tab pos="354965" algn="l"/>
                <a:tab pos="355600" algn="l"/>
              </a:tabLst>
            </a:pPr>
            <a:r>
              <a:rPr lang="en-US" sz="2400" b="1" spc="-15" dirty="0">
                <a:latin typeface="Lato" panose="020F0502020204030203" pitchFamily="34" charset="0"/>
                <a:ea typeface="Lato" panose="020F0502020204030203" pitchFamily="34" charset="0"/>
                <a:cs typeface="Lato" panose="020F0502020204030203" pitchFamily="34" charset="0"/>
              </a:rPr>
              <a:t>Unsupervised</a:t>
            </a:r>
            <a:endParaRPr sz="2400" b="1" dirty="0">
              <a:latin typeface="Lato" panose="020F0502020204030203" pitchFamily="34" charset="0"/>
              <a:ea typeface="Lato" panose="020F0502020204030203" pitchFamily="34" charset="0"/>
              <a:cs typeface="Lato" panose="020F0502020204030203" pitchFamily="34" charset="0"/>
            </a:endParaRPr>
          </a:p>
        </p:txBody>
      </p:sp>
      <p:sp>
        <p:nvSpPr>
          <p:cNvPr id="23" name="object 23"/>
          <p:cNvSpPr txBox="1"/>
          <p:nvPr/>
        </p:nvSpPr>
        <p:spPr>
          <a:xfrm>
            <a:off x="3924750" y="1835088"/>
            <a:ext cx="1294499" cy="289823"/>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Features</a:t>
            </a:r>
            <a:endParaRPr sz="1800"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object 24"/>
          <p:cNvSpPr/>
          <p:nvPr/>
        </p:nvSpPr>
        <p:spPr>
          <a:xfrm>
            <a:off x="1447407" y="2151871"/>
            <a:ext cx="5878551"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chemeClr val="accent1"/>
            </a:solidFill>
          </a:ln>
        </p:spPr>
        <p:txBody>
          <a:bodyPr wrap="square" lIns="0" tIns="0" rIns="0" bIns="0" rtlCol="0"/>
          <a:lstStyle/>
          <a:p>
            <a:endParaRPr>
              <a:latin typeface="Lato" panose="020F0502020204030203" pitchFamily="34" charset="0"/>
              <a:ea typeface="Lato" panose="020F0502020204030203" pitchFamily="34" charset="0"/>
              <a:cs typeface="Lato" panose="020F0502020204030203" pitchFamily="34" charset="0"/>
            </a:endParaRPr>
          </a:p>
        </p:txBody>
      </p:sp>
      <p:graphicFrame>
        <p:nvGraphicFramePr>
          <p:cNvPr id="27" name="object 27"/>
          <p:cNvGraphicFramePr>
            <a:graphicFrameLocks noGrp="1"/>
          </p:cNvGraphicFramePr>
          <p:nvPr>
            <p:extLst>
              <p:ext uri="{D42A27DB-BD31-4B8C-83A1-F6EECF244321}">
                <p14:modId xmlns:p14="http://schemas.microsoft.com/office/powerpoint/2010/main" val="2820660898"/>
              </p:ext>
            </p:extLst>
          </p:nvPr>
        </p:nvGraphicFramePr>
        <p:xfrm>
          <a:off x="193638" y="2595835"/>
          <a:ext cx="7275765" cy="3556000"/>
        </p:xfrm>
        <a:graphic>
          <a:graphicData uri="http://schemas.openxmlformats.org/drawingml/2006/table">
            <a:tbl>
              <a:tblPr firstRow="1" bandRow="1">
                <a:tableStyleId>{2D5ABB26-0587-4C30-8999-92F81FD0307C}</a:tableStyleId>
              </a:tblPr>
              <a:tblGrid>
                <a:gridCol w="1212628">
                  <a:extLst>
                    <a:ext uri="{9D8B030D-6E8A-4147-A177-3AD203B41FA5}">
                      <a16:colId xmlns:a16="http://schemas.microsoft.com/office/drawing/2014/main" val="20000"/>
                    </a:ext>
                  </a:extLst>
                </a:gridCol>
                <a:gridCol w="1212628">
                  <a:extLst>
                    <a:ext uri="{9D8B030D-6E8A-4147-A177-3AD203B41FA5}">
                      <a16:colId xmlns:a16="http://schemas.microsoft.com/office/drawing/2014/main" val="20001"/>
                    </a:ext>
                  </a:extLst>
                </a:gridCol>
                <a:gridCol w="1212628">
                  <a:extLst>
                    <a:ext uri="{9D8B030D-6E8A-4147-A177-3AD203B41FA5}">
                      <a16:colId xmlns:a16="http://schemas.microsoft.com/office/drawing/2014/main" val="20002"/>
                    </a:ext>
                  </a:extLst>
                </a:gridCol>
                <a:gridCol w="1212627">
                  <a:extLst>
                    <a:ext uri="{9D8B030D-6E8A-4147-A177-3AD203B41FA5}">
                      <a16:colId xmlns:a16="http://schemas.microsoft.com/office/drawing/2014/main" val="20003"/>
                    </a:ext>
                  </a:extLst>
                </a:gridCol>
                <a:gridCol w="1212627">
                  <a:extLst>
                    <a:ext uri="{9D8B030D-6E8A-4147-A177-3AD203B41FA5}">
                      <a16:colId xmlns:a16="http://schemas.microsoft.com/office/drawing/2014/main" val="20004"/>
                    </a:ext>
                  </a:extLst>
                </a:gridCol>
                <a:gridCol w="1212627">
                  <a:extLst>
                    <a:ext uri="{9D8B030D-6E8A-4147-A177-3AD203B41FA5}">
                      <a16:colId xmlns:a16="http://schemas.microsoft.com/office/drawing/2014/main" val="20005"/>
                    </a:ext>
                  </a:extLst>
                </a:gridCol>
              </a:tblGrid>
              <a:tr h="639445">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116839"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Molecule</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239395" marR="106045" indent="-11303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D</a:t>
                      </a:r>
                      <a:r>
                        <a:rPr sz="1800" b="1" spc="-10" dirty="0">
                          <a:latin typeface="Lato" panose="020F0502020204030203" pitchFamily="34" charset="0"/>
                          <a:ea typeface="Lato" panose="020F0502020204030203" pitchFamily="34" charset="0"/>
                          <a:cs typeface="Lato" panose="020F0502020204030203" pitchFamily="34" charset="0"/>
                        </a:rPr>
                        <a:t>i</a:t>
                      </a:r>
                      <a:r>
                        <a:rPr sz="1800" b="1" spc="0" dirty="0">
                          <a:latin typeface="Lato" panose="020F0502020204030203" pitchFamily="34" charset="0"/>
                          <a:ea typeface="Lato" panose="020F0502020204030203" pitchFamily="34" charset="0"/>
                          <a:cs typeface="Lato" panose="020F0502020204030203" pitchFamily="34" charset="0"/>
                        </a:rPr>
                        <a:t>ff</a:t>
                      </a:r>
                      <a:r>
                        <a:rPr sz="1800" b="1" spc="-5" dirty="0">
                          <a:latin typeface="Lato" panose="020F0502020204030203" pitchFamily="34" charset="0"/>
                          <a:ea typeface="Lato" panose="020F0502020204030203" pitchFamily="34" charset="0"/>
                          <a:cs typeface="Lato" panose="020F0502020204030203" pitchFamily="34" charset="0"/>
                        </a:rPr>
                        <a:t>u</a:t>
                      </a:r>
                      <a:r>
                        <a:rPr sz="1800" b="1" spc="-10" dirty="0">
                          <a:latin typeface="Lato" panose="020F0502020204030203" pitchFamily="34" charset="0"/>
                          <a:ea typeface="Lato" panose="020F0502020204030203" pitchFamily="34" charset="0"/>
                          <a:cs typeface="Lato" panose="020F0502020204030203" pitchFamily="34" charset="0"/>
                        </a:rPr>
                        <a:t>s</a:t>
                      </a:r>
                      <a:r>
                        <a:rPr sz="1800" b="1" spc="-5" dirty="0">
                          <a:latin typeface="Lato" panose="020F0502020204030203" pitchFamily="34" charset="0"/>
                          <a:ea typeface="Lato" panose="020F0502020204030203" pitchFamily="34" charset="0"/>
                          <a:cs typeface="Lato" panose="020F0502020204030203" pitchFamily="34" charset="0"/>
                        </a:rPr>
                        <a:t>io</a:t>
                      </a:r>
                      <a:r>
                        <a:rPr sz="1800" b="1" dirty="0">
                          <a:latin typeface="Lato" panose="020F0502020204030203" pitchFamily="34" charset="0"/>
                          <a:ea typeface="Lato" panose="020F0502020204030203" pitchFamily="34" charset="0"/>
                          <a:cs typeface="Lato" panose="020F0502020204030203" pitchFamily="34" charset="0"/>
                        </a:rPr>
                        <a:t>n  </a:t>
                      </a:r>
                      <a:r>
                        <a:rPr sz="1800" b="1" spc="-15" dirty="0">
                          <a:latin typeface="Lato" panose="020F0502020204030203" pitchFamily="34" charset="0"/>
                          <a:ea typeface="Lato" panose="020F0502020204030203" pitchFamily="34" charset="0"/>
                          <a:cs typeface="Lato" panose="020F0502020204030203" pitchFamily="34" charset="0"/>
                        </a:rPr>
                        <a:t>(nm/s)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17804" marR="55880" indent="-14097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M</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l</a:t>
                      </a:r>
                      <a:r>
                        <a:rPr sz="1800" b="1" spc="-10" dirty="0">
                          <a:latin typeface="Lato" panose="020F0502020204030203" pitchFamily="34" charset="0"/>
                          <a:ea typeface="Lato" panose="020F0502020204030203" pitchFamily="34" charset="0"/>
                          <a:cs typeface="Lato" panose="020F0502020204030203" pitchFamily="34" charset="0"/>
                        </a:rPr>
                        <a:t>e</a:t>
                      </a:r>
                      <a:r>
                        <a:rPr sz="1800" b="1" spc="-5" dirty="0">
                          <a:latin typeface="Lato" panose="020F0502020204030203" pitchFamily="34" charset="0"/>
                          <a:ea typeface="Lato" panose="020F0502020204030203" pitchFamily="34" charset="0"/>
                          <a:cs typeface="Lato" panose="020F0502020204030203" pitchFamily="34" charset="0"/>
                        </a:rPr>
                        <a:t>cula</a:t>
                      </a:r>
                      <a:r>
                        <a:rPr sz="1800" b="1" dirty="0">
                          <a:latin typeface="Lato" panose="020F0502020204030203" pitchFamily="34" charset="0"/>
                          <a:ea typeface="Lato" panose="020F0502020204030203" pitchFamily="34" charset="0"/>
                          <a:cs typeface="Lato" panose="020F0502020204030203" pitchFamily="34" charset="0"/>
                        </a:rPr>
                        <a:t>r  </a:t>
                      </a:r>
                      <a:r>
                        <a:rPr sz="1800" b="1" spc="-20" dirty="0">
                          <a:latin typeface="Lato" panose="020F0502020204030203" pitchFamily="34" charset="0"/>
                          <a:ea typeface="Lato" panose="020F0502020204030203" pitchFamily="34" charset="0"/>
                          <a:cs typeface="Lato" panose="020F0502020204030203" pitchFamily="34" charset="0"/>
                        </a:rPr>
                        <a:t>Weight</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lnSpc>
                          <a:spcPct val="100000"/>
                        </a:lnSpc>
                        <a:spcBef>
                          <a:spcPts val="15"/>
                        </a:spcBef>
                      </a:pPr>
                      <a:endParaRPr sz="2400" b="1" dirty="0">
                        <a:latin typeface="Lato" panose="020F0502020204030203" pitchFamily="34" charset="0"/>
                        <a:ea typeface="Lato" panose="020F0502020204030203" pitchFamily="34" charset="0"/>
                        <a:cs typeface="Lato" panose="020F0502020204030203" pitchFamily="34" charset="0"/>
                      </a:endParaRPr>
                    </a:p>
                    <a:p>
                      <a:pPr marL="62865" algn="ctr">
                        <a:lnSpc>
                          <a:spcPct val="100000"/>
                        </a:lnSpc>
                      </a:pPr>
                      <a:r>
                        <a:rPr sz="1800" b="1" spc="-5" dirty="0">
                          <a:latin typeface="Lato" panose="020F0502020204030203" pitchFamily="34" charset="0"/>
                          <a:ea typeface="Lato" panose="020F0502020204030203" pitchFamily="34" charset="0"/>
                          <a:cs typeface="Lato" panose="020F0502020204030203" pitchFamily="34" charset="0"/>
                        </a:rPr>
                        <a:t>C=C</a:t>
                      </a:r>
                      <a:r>
                        <a:rPr sz="1800" b="1" spc="-45" dirty="0">
                          <a:latin typeface="Lato" panose="020F0502020204030203" pitchFamily="34" charset="0"/>
                          <a:ea typeface="Lato" panose="020F0502020204030203" pitchFamily="34" charset="0"/>
                          <a:cs typeface="Lato" panose="020F0502020204030203" pitchFamily="34" charset="0"/>
                        </a:rPr>
                        <a:t> </a:t>
                      </a:r>
                      <a:r>
                        <a:rPr sz="1800" b="1" spc="-5" dirty="0">
                          <a:latin typeface="Lato" panose="020F0502020204030203" pitchFamily="34" charset="0"/>
                          <a:ea typeface="Lato" panose="020F0502020204030203" pitchFamily="34" charset="0"/>
                          <a:cs typeface="Lato" panose="020F0502020204030203" pitchFamily="34" charset="0"/>
                        </a:rPr>
                        <a:t>bonds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190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227965" marR="183515" indent="-22860" algn="ctr">
                        <a:lnSpc>
                          <a:spcPts val="2130"/>
                        </a:lnSpc>
                        <a:spcBef>
                          <a:spcPts val="710"/>
                        </a:spcBef>
                      </a:pPr>
                      <a:r>
                        <a:rPr sz="1800" b="1" dirty="0">
                          <a:latin typeface="Lato" panose="020F0502020204030203" pitchFamily="34" charset="0"/>
                          <a:ea typeface="Lato" panose="020F0502020204030203" pitchFamily="34" charset="0"/>
                          <a:cs typeface="Lato" panose="020F0502020204030203" pitchFamily="34" charset="0"/>
                        </a:rPr>
                        <a:t>H</a:t>
                      </a:r>
                      <a:r>
                        <a:rPr sz="1800" b="1" spc="-5" dirty="0">
                          <a:latin typeface="Lato" panose="020F0502020204030203" pitchFamily="34" charset="0"/>
                          <a:ea typeface="Lato" panose="020F0502020204030203" pitchFamily="34" charset="0"/>
                          <a:cs typeface="Lato" panose="020F0502020204030203" pitchFamily="34" charset="0"/>
                        </a:rPr>
                        <a:t>-b</a:t>
                      </a:r>
                      <a:r>
                        <a:rPr sz="1800" b="1" spc="-10" dirty="0">
                          <a:latin typeface="Lato" panose="020F0502020204030203" pitchFamily="34" charset="0"/>
                          <a:ea typeface="Lato" panose="020F0502020204030203" pitchFamily="34" charset="0"/>
                          <a:cs typeface="Lato" panose="020F0502020204030203" pitchFamily="34" charset="0"/>
                        </a:rPr>
                        <a:t>o</a:t>
                      </a:r>
                      <a:r>
                        <a:rPr sz="1800" b="1" spc="-5" dirty="0">
                          <a:latin typeface="Lato" panose="020F0502020204030203" pitchFamily="34" charset="0"/>
                          <a:ea typeface="Lato" panose="020F0502020204030203" pitchFamily="34" charset="0"/>
                          <a:cs typeface="Lato" panose="020F0502020204030203" pitchFamily="34" charset="0"/>
                        </a:rPr>
                        <a:t>nd  </a:t>
                      </a:r>
                      <a:r>
                        <a:rPr sz="1800" b="1" spc="-10" dirty="0">
                          <a:latin typeface="Lato" panose="020F0502020204030203" pitchFamily="34" charset="0"/>
                          <a:ea typeface="Lato" panose="020F0502020204030203" pitchFamily="34" charset="0"/>
                          <a:cs typeface="Lato" panose="020F0502020204030203" pitchFamily="34" charset="0"/>
                        </a:rPr>
                        <a:t>donors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103505" marR="80010" indent="101600" algn="ctr">
                        <a:lnSpc>
                          <a:spcPts val="2130"/>
                        </a:lnSpc>
                        <a:spcBef>
                          <a:spcPts val="710"/>
                        </a:spcBef>
                      </a:pPr>
                      <a:r>
                        <a:rPr sz="1800" b="1" spc="-5" dirty="0">
                          <a:latin typeface="Lato" panose="020F0502020204030203" pitchFamily="34" charset="0"/>
                          <a:ea typeface="Lato" panose="020F0502020204030203" pitchFamily="34" charset="0"/>
                          <a:cs typeface="Lato" panose="020F0502020204030203" pitchFamily="34" charset="0"/>
                        </a:rPr>
                        <a:t>H-bond  acce</a:t>
                      </a:r>
                      <a:r>
                        <a:rPr sz="1800" b="1" spc="-10" dirty="0">
                          <a:latin typeface="Lato" panose="020F0502020204030203" pitchFamily="34" charset="0"/>
                          <a:ea typeface="Lato" panose="020F0502020204030203" pitchFamily="34" charset="0"/>
                          <a:cs typeface="Lato" panose="020F0502020204030203" pitchFamily="34" charset="0"/>
                        </a:rPr>
                        <a:t>p</a:t>
                      </a:r>
                      <a:r>
                        <a:rPr sz="1800" b="1" spc="-20" dirty="0">
                          <a:latin typeface="Lato" panose="020F0502020204030203" pitchFamily="34" charset="0"/>
                          <a:ea typeface="Lato" panose="020F0502020204030203" pitchFamily="34" charset="0"/>
                          <a:cs typeface="Lato" panose="020F0502020204030203" pitchFamily="34" charset="0"/>
                        </a:rPr>
                        <a:t>t</a:t>
                      </a:r>
                      <a:r>
                        <a:rPr sz="1800" b="1" spc="-5" dirty="0">
                          <a:latin typeface="Lato" panose="020F0502020204030203" pitchFamily="34" charset="0"/>
                          <a:ea typeface="Lato" panose="020F0502020204030203" pitchFamily="34" charset="0"/>
                          <a:cs typeface="Lato" panose="020F0502020204030203" pitchFamily="34" charset="0"/>
                        </a:rPr>
                        <a:t>o</a:t>
                      </a:r>
                      <a:r>
                        <a:rPr sz="1800" b="1" spc="-25" dirty="0">
                          <a:latin typeface="Lato" panose="020F0502020204030203" pitchFamily="34" charset="0"/>
                          <a:ea typeface="Lato" panose="020F0502020204030203" pitchFamily="34" charset="0"/>
                          <a:cs typeface="Lato" panose="020F0502020204030203" pitchFamily="34" charset="0"/>
                        </a:rPr>
                        <a:t>r</a:t>
                      </a:r>
                      <a:r>
                        <a:rPr sz="1800" b="1" dirty="0">
                          <a:latin typeface="Lato" panose="020F0502020204030203" pitchFamily="34" charset="0"/>
                          <a:ea typeface="Lato" panose="020F0502020204030203" pitchFamily="34" charset="0"/>
                          <a:cs typeface="Lato" panose="020F0502020204030203" pitchFamily="34" charset="0"/>
                        </a:rPr>
                        <a:t>s</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901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21945">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66</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ts val="2145"/>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5280">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5</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44</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305"/>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13690">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3</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95</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2</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1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65</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94</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0</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8</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96</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2</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3850">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9</a:t>
                      </a:r>
                      <a:endParaRPr sz="18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57</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3</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endParaRPr sz="180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spcBef>
                          <a:spcPts val="290"/>
                        </a:spcBef>
                      </a:pPr>
                      <a:r>
                        <a:rPr sz="1800" dirty="0">
                          <a:latin typeface="Lato" panose="020F0502020204030203" pitchFamily="34" charset="0"/>
                          <a:ea typeface="Lato" panose="020F0502020204030203" pitchFamily="34" charset="0"/>
                          <a:cs typeface="Lato" panose="020F0502020204030203" pitchFamily="34" charset="0"/>
                        </a:rPr>
                        <a:t>1</a:t>
                      </a: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FA9B4FC3-D62C-9FDB-151D-AB203E49E37F}"/>
              </a:ext>
            </a:extLst>
          </p:cNvPr>
          <p:cNvGraphicFramePr>
            <a:graphicFrameLocks noGrp="1"/>
          </p:cNvGraphicFramePr>
          <p:nvPr>
            <p:extLst>
              <p:ext uri="{D42A27DB-BD31-4B8C-83A1-F6EECF244321}">
                <p14:modId xmlns:p14="http://schemas.microsoft.com/office/powerpoint/2010/main" val="1465647531"/>
              </p:ext>
            </p:extLst>
          </p:nvPr>
        </p:nvGraphicFramePr>
        <p:xfrm>
          <a:off x="7786145" y="2595835"/>
          <a:ext cx="1212627" cy="3547110"/>
        </p:xfrm>
        <a:graphic>
          <a:graphicData uri="http://schemas.openxmlformats.org/drawingml/2006/table">
            <a:tbl>
              <a:tblPr firstRow="1" bandRow="1">
                <a:tableStyleId>{2D5ABB26-0587-4C30-8999-92F81FD0307C}</a:tableStyleId>
              </a:tblPr>
              <a:tblGrid>
                <a:gridCol w="1212627">
                  <a:extLst>
                    <a:ext uri="{9D8B030D-6E8A-4147-A177-3AD203B41FA5}">
                      <a16:colId xmlns:a16="http://schemas.microsoft.com/office/drawing/2014/main" val="3646136157"/>
                    </a:ext>
                  </a:extLst>
                </a:gridCol>
              </a:tblGrid>
              <a:tr h="0">
                <a:tc>
                  <a:txBody>
                    <a:bodyPr/>
                    <a:lstStyle/>
                    <a:p>
                      <a:pPr algn="ctr">
                        <a:lnSpc>
                          <a:spcPct val="100000"/>
                        </a:lnSpc>
                        <a:spcBef>
                          <a:spcPts val="5"/>
                        </a:spcBef>
                      </a:pPr>
                      <a:endParaRPr lang="en-US" sz="2350" b="1" dirty="0">
                        <a:latin typeface="Lato" panose="020F0502020204030203" pitchFamily="34" charset="0"/>
                        <a:ea typeface="Lato" panose="020F0502020204030203" pitchFamily="34" charset="0"/>
                        <a:cs typeface="Lato" panose="020F0502020204030203" pitchFamily="34" charset="0"/>
                      </a:endParaRPr>
                    </a:p>
                    <a:p>
                      <a:pPr marL="201295" algn="ctr">
                        <a:lnSpc>
                          <a:spcPct val="100000"/>
                        </a:lnSpc>
                      </a:pPr>
                      <a:r>
                        <a:rPr lang="en-US" sz="1800" b="1" spc="-15" dirty="0">
                          <a:latin typeface="Lato" panose="020F0502020204030203" pitchFamily="34" charset="0"/>
                          <a:ea typeface="Lato" panose="020F0502020204030203" pitchFamily="34" charset="0"/>
                          <a:cs typeface="Lato" panose="020F0502020204030203" pitchFamily="34" charset="0"/>
                        </a:rPr>
                        <a:t>Mapping</a:t>
                      </a:r>
                      <a:endParaRPr sz="18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0" marR="0" marT="6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17742502"/>
                  </a:ext>
                </a:extLst>
              </a:tr>
              <a:tr h="321945">
                <a:tc>
                  <a:txBody>
                    <a:bodyPr/>
                    <a:lstStyle/>
                    <a:p>
                      <a:pPr algn="ctr">
                        <a:lnSpc>
                          <a:spcPts val="2145"/>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22725603"/>
                  </a:ext>
                </a:extLst>
              </a:tr>
              <a:tr h="335280">
                <a:tc>
                  <a:txBody>
                    <a:bodyPr/>
                    <a:lstStyle/>
                    <a:p>
                      <a:pPr algn="ctr">
                        <a:lnSpc>
                          <a:spcPct val="100000"/>
                        </a:lnSpc>
                        <a:spcBef>
                          <a:spcPts val="305"/>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8735"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1605411"/>
                  </a:ext>
                </a:extLst>
              </a:tr>
              <a:tr h="313690">
                <a:tc>
                  <a:txBody>
                    <a:bodyPr/>
                    <a:lstStyle/>
                    <a:p>
                      <a:pPr algn="ctr">
                        <a:lnSpc>
                          <a:spcPct val="100000"/>
                        </a:lnSpc>
                        <a:spcBef>
                          <a:spcPts val="21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2667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692551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06588027"/>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8170799"/>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0049909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06049832"/>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74388781"/>
                  </a:ext>
                </a:extLst>
              </a:tr>
              <a:tr h="323850">
                <a:tc>
                  <a:txBody>
                    <a:bodyPr/>
                    <a:lstStyle/>
                    <a:p>
                      <a:pPr algn="ctr">
                        <a:lnSpc>
                          <a:spcPct val="100000"/>
                        </a:lnSpc>
                        <a:spcBef>
                          <a:spcPts val="290"/>
                        </a:spcBef>
                      </a:pPr>
                      <a:r>
                        <a:rPr lang="en-US" sz="1800" dirty="0">
                          <a:latin typeface="Lato" panose="020F0502020204030203" pitchFamily="34" charset="0"/>
                          <a:ea typeface="Lato" panose="020F0502020204030203" pitchFamily="34" charset="0"/>
                          <a:cs typeface="Lato" panose="020F0502020204030203" pitchFamily="34" charset="0"/>
                        </a:rPr>
                        <a:t>?</a:t>
                      </a:r>
                      <a:endParaRPr sz="1800" dirty="0">
                        <a:latin typeface="Lato" panose="020F0502020204030203" pitchFamily="34" charset="0"/>
                        <a:ea typeface="Lato" panose="020F0502020204030203" pitchFamily="34" charset="0"/>
                        <a:cs typeface="Lato" panose="020F0502020204030203" pitchFamily="34" charset="0"/>
                      </a:endParaRPr>
                    </a:p>
                  </a:txBody>
                  <a:tcPr marL="0" marR="0" marT="3683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0319915"/>
                  </a:ext>
                </a:extLst>
              </a:tr>
            </a:tbl>
          </a:graphicData>
        </a:graphic>
      </p:graphicFrame>
      <p:sp>
        <p:nvSpPr>
          <p:cNvPr id="6" name="Right Arrow 5">
            <a:extLst>
              <a:ext uri="{FF2B5EF4-FFF2-40B4-BE49-F238E27FC236}">
                <a16:creationId xmlns:a16="http://schemas.microsoft.com/office/drawing/2014/main" id="{0BB5B74B-8FCA-864E-67E1-EC5C97C41F0C}"/>
              </a:ext>
            </a:extLst>
          </p:cNvPr>
          <p:cNvSpPr/>
          <p:nvPr/>
        </p:nvSpPr>
        <p:spPr>
          <a:xfrm>
            <a:off x="7490310" y="2595835"/>
            <a:ext cx="295835" cy="3547110"/>
          </a:xfrm>
          <a:prstGeom prst="rightArrow">
            <a:avLst>
              <a:gd name="adj1" fmla="val 100000"/>
              <a:gd name="adj2" fmla="val 100000"/>
            </a:avLst>
          </a:prstGeom>
          <a:gradFill>
            <a:gsLst>
              <a:gs pos="0">
                <a:schemeClr val="bg1">
                  <a:lumMod val="85000"/>
                </a:schemeClr>
              </a:gs>
              <a:gs pos="100000">
                <a:schemeClr val="bg1">
                  <a:lumMod val="65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91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1: HCEPDB</a:t>
            </a:r>
          </a:p>
        </p:txBody>
      </p:sp>
      <p:sp>
        <p:nvSpPr>
          <p:cNvPr id="4" name="TextBox 3">
            <a:extLst>
              <a:ext uri="{FF2B5EF4-FFF2-40B4-BE49-F238E27FC236}">
                <a16:creationId xmlns:a16="http://schemas.microsoft.com/office/drawing/2014/main" id="{36B87334-4F71-54C1-EC93-E1361AF8A851}"/>
              </a:ext>
            </a:extLst>
          </p:cNvPr>
          <p:cNvSpPr txBox="1"/>
          <p:nvPr/>
        </p:nvSpPr>
        <p:spPr>
          <a:xfrm>
            <a:off x="1548640" y="1360843"/>
            <a:ext cx="6046720" cy="369332"/>
          </a:xfrm>
          <a:prstGeom prst="rect">
            <a:avLst/>
          </a:prstGeom>
          <a:noFill/>
        </p:spPr>
        <p:txBody>
          <a:bodyPr wrap="none" rtlCol="0">
            <a:spAutoFit/>
          </a:bodyPr>
          <a:lstStyle/>
          <a:p>
            <a:r>
              <a:rPr lang="en-US" b="1" dirty="0"/>
              <a:t>Source</a:t>
            </a:r>
            <a:r>
              <a:rPr lang="en-US" dirty="0"/>
              <a:t>: Harvard Clean Energy Project – DOI 10.1021/jz200866s</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b="1" dirty="0"/>
              <a:t>2.3mil photovoltaic materials</a:t>
            </a:r>
          </a:p>
          <a:p>
            <a:pPr marL="285750" indent="-285750">
              <a:buFont typeface="Arial" panose="020B0604020202020204" pitchFamily="34" charset="0"/>
              <a:buChar char="•"/>
            </a:pPr>
            <a:r>
              <a:rPr lang="en-US" dirty="0"/>
              <a:t>Each has a </a:t>
            </a:r>
            <a:r>
              <a:rPr lang="en-US" b="1" dirty="0"/>
              <a:t>chemical identity</a:t>
            </a:r>
          </a:p>
          <a:p>
            <a:pPr marL="285750" indent="-285750">
              <a:buFont typeface="Arial" panose="020B0604020202020204" pitchFamily="34" charset="0"/>
              <a:buChar char="•"/>
            </a:pPr>
            <a:r>
              <a:rPr lang="en-US" dirty="0"/>
              <a:t>Experimental </a:t>
            </a:r>
            <a:r>
              <a:rPr lang="en-US" b="1" dirty="0"/>
              <a:t>measurements</a:t>
            </a:r>
            <a:r>
              <a:rPr lang="en-US" dirty="0"/>
              <a:t>:</a:t>
            </a:r>
          </a:p>
          <a:p>
            <a:pPr marL="742950" lvl="1" indent="-285750">
              <a:buFont typeface="Arial" panose="020B0604020202020204" pitchFamily="34" charset="0"/>
              <a:buChar char="•"/>
            </a:pPr>
            <a:r>
              <a:rPr lang="en-US" dirty="0"/>
              <a:t>Open circuit voltage</a:t>
            </a:r>
          </a:p>
          <a:p>
            <a:pPr marL="742950" lvl="1" indent="-285750">
              <a:buFont typeface="Arial" panose="020B0604020202020204" pitchFamily="34" charset="0"/>
              <a:buChar char="•"/>
            </a:pPr>
            <a:r>
              <a:rPr lang="en-US" dirty="0"/>
              <a:t>Energy gap</a:t>
            </a:r>
          </a:p>
          <a:p>
            <a:pPr marL="742950" lvl="1" indent="-285750">
              <a:buFont typeface="Arial" panose="020B0604020202020204" pitchFamily="34" charset="0"/>
              <a:buChar char="•"/>
            </a:pPr>
            <a:r>
              <a:rPr lang="en-US" dirty="0"/>
              <a:t>Etc.</a:t>
            </a:r>
          </a:p>
          <a:p>
            <a:pPr marL="285750" indent="-285750">
              <a:buFont typeface="Arial" panose="020B0604020202020204" pitchFamily="34" charset="0"/>
              <a:buChar char="•"/>
            </a:pPr>
            <a:r>
              <a:rPr lang="en-US" dirty="0"/>
              <a:t>Synthesizing them is </a:t>
            </a:r>
            <a:r>
              <a:rPr lang="en-US" b="1" dirty="0"/>
              <a:t>expensive</a:t>
            </a:r>
            <a:endParaRPr lang="en-US" dirty="0"/>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a:t>
            </a:r>
            <a:r>
              <a:rPr lang="en-US" dirty="0">
                <a:solidFill>
                  <a:schemeClr val="tx1"/>
                </a:solidFill>
              </a:rPr>
              <a:t> solar cell capability without having to synthesize a new material?</a:t>
            </a:r>
          </a:p>
          <a:p>
            <a:pPr marL="285750" indent="-285750">
              <a:buFont typeface="Arial" panose="020B0604020202020204" pitchFamily="34" charset="0"/>
              <a:buChar char="•"/>
            </a:pPr>
            <a:r>
              <a:rPr lang="en-US" dirty="0">
                <a:solidFill>
                  <a:schemeClr val="tx1"/>
                </a:solidFill>
              </a:rPr>
              <a:t>How do the measurements taken </a:t>
            </a:r>
            <a:r>
              <a:rPr lang="en-US" b="1" dirty="0">
                <a:solidFill>
                  <a:schemeClr val="tx1"/>
                </a:solidFill>
              </a:rPr>
              <a:t>correlate </a:t>
            </a:r>
            <a:r>
              <a:rPr lang="en-US" dirty="0">
                <a:solidFill>
                  <a:schemeClr val="tx1"/>
                </a:solidFill>
              </a:rPr>
              <a:t>to each other</a:t>
            </a:r>
          </a:p>
          <a:p>
            <a:pPr marL="285750" indent="-285750">
              <a:buFont typeface="Arial" panose="020B0604020202020204" pitchFamily="34" charset="0"/>
              <a:buChar char="•"/>
            </a:pPr>
            <a:r>
              <a:rPr lang="en-US" dirty="0">
                <a:solidFill>
                  <a:schemeClr val="tx1"/>
                </a:solidFill>
              </a:rPr>
              <a:t>Are there types of materials we should </a:t>
            </a:r>
            <a:r>
              <a:rPr lang="en-US" b="1" dirty="0">
                <a:solidFill>
                  <a:schemeClr val="tx1"/>
                </a:solidFill>
              </a:rPr>
              <a:t>explore</a:t>
            </a:r>
            <a:r>
              <a:rPr lang="en-US" dirty="0">
                <a:solidFill>
                  <a:schemeClr val="tx1"/>
                </a:solidFill>
              </a:rPr>
              <a:t>?</a:t>
            </a:r>
          </a:p>
        </p:txBody>
      </p:sp>
      <p:pic>
        <p:nvPicPr>
          <p:cNvPr id="1026" name="Picture 2" descr="Organic Solar Cells and Modules - Fraunhofer ISE">
            <a:extLst>
              <a:ext uri="{FF2B5EF4-FFF2-40B4-BE49-F238E27FC236}">
                <a16:creationId xmlns:a16="http://schemas.microsoft.com/office/drawing/2014/main" id="{61D35C24-E899-8527-D5E8-0FB8EC729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230" y="2158464"/>
            <a:ext cx="1734834" cy="1050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1BE0CB0-9082-F40B-AC75-7DD7F8060F0B}"/>
              </a:ext>
            </a:extLst>
          </p:cNvPr>
          <p:cNvSpPr txBox="1"/>
          <p:nvPr/>
        </p:nvSpPr>
        <p:spPr>
          <a:xfrm>
            <a:off x="108181" y="6601308"/>
            <a:ext cx="8927637" cy="276999"/>
          </a:xfrm>
          <a:prstGeom prst="rect">
            <a:avLst/>
          </a:prstGeom>
          <a:noFill/>
        </p:spPr>
        <p:txBody>
          <a:bodyPr wrap="none" rtlCol="0">
            <a:spAutoFit/>
          </a:bodyPr>
          <a:lstStyle/>
          <a:p>
            <a:r>
              <a:rPr lang="en-US" sz="1200" dirty="0"/>
              <a:t>https://</a:t>
            </a:r>
            <a:r>
              <a:rPr lang="en-US" sz="1200" dirty="0" err="1"/>
              <a:t>www.ise.fraunhofer.de</a:t>
            </a:r>
            <a:r>
              <a:rPr lang="en-US" sz="1200" dirty="0"/>
              <a:t>/</a:t>
            </a:r>
            <a:r>
              <a:rPr lang="en-US" sz="1200" dirty="0" err="1"/>
              <a:t>en</a:t>
            </a:r>
            <a:r>
              <a:rPr lang="en-US" sz="1200" dirty="0"/>
              <a:t>/business-areas/photovoltaics/perovskite-and-organic-photovoltaics/organic-solar-cells-and-</a:t>
            </a:r>
            <a:r>
              <a:rPr lang="en-US" sz="1200" dirty="0" err="1"/>
              <a:t>modules.html</a:t>
            </a:r>
            <a:endParaRPr lang="en-US" sz="1200" dirty="0"/>
          </a:p>
        </p:txBody>
      </p:sp>
    </p:spTree>
    <p:extLst>
      <p:ext uri="{BB962C8B-B14F-4D97-AF65-F5344CB8AC3E}">
        <p14:creationId xmlns:p14="http://schemas.microsoft.com/office/powerpoint/2010/main" val="147468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2: High Throughput DES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6433428" cy="369332"/>
          </a:xfrm>
          <a:prstGeom prst="rect">
            <a:avLst/>
          </a:prstGeom>
          <a:noFill/>
        </p:spPr>
        <p:txBody>
          <a:bodyPr wrap="none" rtlCol="0">
            <a:spAutoFit/>
          </a:bodyPr>
          <a:lstStyle/>
          <a:p>
            <a:r>
              <a:rPr lang="en-US" b="1" dirty="0"/>
              <a:t>Source</a:t>
            </a:r>
            <a:r>
              <a:rPr lang="en-US" dirty="0"/>
              <a:t>: Pozzo Lab (</a:t>
            </a:r>
            <a:r>
              <a:rPr lang="en-US" dirty="0" err="1"/>
              <a:t>Politi</a:t>
            </a:r>
            <a:r>
              <a:rPr lang="en-US" dirty="0"/>
              <a:t>), UW </a:t>
            </a:r>
            <a:r>
              <a:rPr lang="en-US" dirty="0" err="1"/>
              <a:t>ChemE</a:t>
            </a:r>
            <a:r>
              <a:rPr lang="en-US" dirty="0"/>
              <a:t> - DOI </a:t>
            </a:r>
            <a:r>
              <a:rPr lang="en-US" b="0" i="0" dirty="0">
                <a:effectLst/>
                <a:latin typeface="Source Sans Pro" panose="020B0503030403020204" pitchFamily="34" charset="0"/>
              </a:rPr>
              <a:t>10.1039/D2ME00050D</a:t>
            </a:r>
            <a:r>
              <a:rPr lang="en-US" dirty="0"/>
              <a:t> </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t>Data Description</a:t>
            </a:r>
          </a:p>
          <a:p>
            <a:pPr marL="285750" indent="-285750">
              <a:buFont typeface="Arial" panose="020B0604020202020204" pitchFamily="34" charset="0"/>
              <a:buChar char="•"/>
            </a:pPr>
            <a:r>
              <a:rPr lang="en-US" dirty="0"/>
              <a:t>Data for </a:t>
            </a:r>
            <a:r>
              <a:rPr lang="en-US" b="1" dirty="0"/>
              <a:t>mixtures</a:t>
            </a:r>
            <a:r>
              <a:rPr lang="en-US" dirty="0"/>
              <a:t> of 5 quaternary ammonium salts and 10 hydrogen bond donors</a:t>
            </a:r>
          </a:p>
          <a:p>
            <a:pPr marL="285750" indent="-285750">
              <a:buFont typeface="Arial" panose="020B0604020202020204" pitchFamily="34" charset="0"/>
              <a:buChar char="•"/>
            </a:pPr>
            <a:r>
              <a:rPr lang="en-US" dirty="0"/>
              <a:t>Experimental </a:t>
            </a:r>
            <a:r>
              <a:rPr lang="en-US" b="1" dirty="0"/>
              <a:t>measurements</a:t>
            </a:r>
            <a:r>
              <a:rPr lang="en-US" dirty="0"/>
              <a:t> for each:</a:t>
            </a:r>
          </a:p>
          <a:p>
            <a:pPr marL="742950" lvl="1" indent="-285750">
              <a:buFont typeface="Arial" panose="020B0604020202020204" pitchFamily="34" charset="0"/>
              <a:buChar char="•"/>
            </a:pPr>
            <a:r>
              <a:rPr lang="en-US" dirty="0"/>
              <a:t>Liquid at room temp</a:t>
            </a:r>
          </a:p>
          <a:p>
            <a:pPr marL="742950" lvl="1" indent="-285750">
              <a:buFont typeface="Arial" panose="020B0604020202020204" pitchFamily="34" charset="0"/>
              <a:buChar char="•"/>
            </a:pPr>
            <a:r>
              <a:rPr lang="en-US" dirty="0"/>
              <a:t>Electrolytes potentials</a:t>
            </a:r>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u="sng" dirty="0">
                <a:solidFill>
                  <a:schemeClr val="tx1"/>
                </a:solidFill>
              </a:rPr>
              <a:t>Interesting tasks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interpolate</a:t>
            </a:r>
            <a:r>
              <a:rPr lang="en-US" dirty="0">
                <a:solidFill>
                  <a:schemeClr val="tx1"/>
                </a:solidFill>
              </a:rPr>
              <a:t> the concentration a mixture will be solid?</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predict </a:t>
            </a:r>
            <a:r>
              <a:rPr lang="en-US" dirty="0">
                <a:solidFill>
                  <a:schemeClr val="tx1"/>
                </a:solidFill>
              </a:rPr>
              <a:t>electrolyte potentials for new mixtures</a:t>
            </a:r>
          </a:p>
          <a:p>
            <a:pPr marL="285750" indent="-285750">
              <a:buFont typeface="Arial" panose="020B0604020202020204" pitchFamily="34" charset="0"/>
              <a:buChar char="•"/>
            </a:pPr>
            <a:r>
              <a:rPr lang="en-US" dirty="0">
                <a:solidFill>
                  <a:schemeClr val="tx1"/>
                </a:solidFill>
              </a:rPr>
              <a:t>Can we </a:t>
            </a:r>
            <a:r>
              <a:rPr lang="en-US" b="1" dirty="0">
                <a:solidFill>
                  <a:schemeClr val="tx1"/>
                </a:solidFill>
              </a:rPr>
              <a:t>suggest</a:t>
            </a:r>
            <a:r>
              <a:rPr lang="en-US" dirty="0">
                <a:solidFill>
                  <a:schemeClr val="tx1"/>
                </a:solidFill>
              </a:rPr>
              <a:t> new mixtures to try to learn more?</a:t>
            </a:r>
          </a:p>
        </p:txBody>
      </p:sp>
      <p:pic>
        <p:nvPicPr>
          <p:cNvPr id="3078" name="Picture 6">
            <a:extLst>
              <a:ext uri="{FF2B5EF4-FFF2-40B4-BE49-F238E27FC236}">
                <a16:creationId xmlns:a16="http://schemas.microsoft.com/office/drawing/2014/main" id="{0B60407E-E59A-B18F-3E9B-69E2DFBFA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7" y="1800962"/>
            <a:ext cx="2180452" cy="17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52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7203-AA11-C3C5-A700-3682834A9EF0}"/>
              </a:ext>
            </a:extLst>
          </p:cNvPr>
          <p:cNvSpPr>
            <a:spLocks noGrp="1"/>
          </p:cNvSpPr>
          <p:nvPr>
            <p:ph type="title"/>
          </p:nvPr>
        </p:nvSpPr>
        <p:spPr/>
        <p:txBody>
          <a:bodyPr/>
          <a:lstStyle/>
          <a:p>
            <a:r>
              <a:rPr lang="en-US" dirty="0"/>
              <a:t>Dataset 3: Drug </a:t>
            </a:r>
            <a:r>
              <a:rPr lang="en-US" dirty="0" err="1"/>
              <a:t>Traj</a:t>
            </a:r>
            <a:r>
              <a:rPr lang="en-US" dirty="0"/>
              <a:t>. In Brains</a:t>
            </a:r>
          </a:p>
        </p:txBody>
      </p:sp>
      <p:sp>
        <p:nvSpPr>
          <p:cNvPr id="4" name="TextBox 3">
            <a:extLst>
              <a:ext uri="{FF2B5EF4-FFF2-40B4-BE49-F238E27FC236}">
                <a16:creationId xmlns:a16="http://schemas.microsoft.com/office/drawing/2014/main" id="{36B87334-4F71-54C1-EC93-E1361AF8A851}"/>
              </a:ext>
            </a:extLst>
          </p:cNvPr>
          <p:cNvSpPr txBox="1"/>
          <p:nvPr/>
        </p:nvSpPr>
        <p:spPr>
          <a:xfrm>
            <a:off x="1482873" y="1391289"/>
            <a:ext cx="893130" cy="369332"/>
          </a:xfrm>
          <a:prstGeom prst="rect">
            <a:avLst/>
          </a:prstGeom>
          <a:noFill/>
        </p:spPr>
        <p:txBody>
          <a:bodyPr wrap="none" rtlCol="0">
            <a:spAutoFit/>
          </a:bodyPr>
          <a:lstStyle/>
          <a:p>
            <a:r>
              <a:rPr lang="en-US" b="1" dirty="0"/>
              <a:t>Source</a:t>
            </a:r>
            <a:r>
              <a:rPr lang="en-US" dirty="0"/>
              <a:t>:</a:t>
            </a:r>
          </a:p>
        </p:txBody>
      </p:sp>
      <p:grpSp>
        <p:nvGrpSpPr>
          <p:cNvPr id="5" name="Group 4">
            <a:extLst>
              <a:ext uri="{FF2B5EF4-FFF2-40B4-BE49-F238E27FC236}">
                <a16:creationId xmlns:a16="http://schemas.microsoft.com/office/drawing/2014/main" id="{F446226F-4139-195E-F486-E997FDCC55C1}"/>
              </a:ext>
            </a:extLst>
          </p:cNvPr>
          <p:cNvGrpSpPr/>
          <p:nvPr/>
        </p:nvGrpSpPr>
        <p:grpSpPr>
          <a:xfrm>
            <a:off x="2455549" y="2145448"/>
            <a:ext cx="4735456" cy="1283552"/>
            <a:chOff x="1869222" y="1586950"/>
            <a:chExt cx="5442211" cy="1345043"/>
          </a:xfrm>
        </p:grpSpPr>
        <p:pic>
          <p:nvPicPr>
            <p:cNvPr id="6" name="Picture 2" descr="Image result for database search">
              <a:extLst>
                <a:ext uri="{FF2B5EF4-FFF2-40B4-BE49-F238E27FC236}">
                  <a16:creationId xmlns:a16="http://schemas.microsoft.com/office/drawing/2014/main" id="{0B3132F8-63F3-87E9-7D98-0A83F32DA7C2}"/>
                </a:ext>
              </a:extLst>
            </p:cNvPr>
            <p:cNvPicPr>
              <a:picLocks noChangeAspect="1" noChangeArrowheads="1"/>
            </p:cNvPicPr>
            <p:nvPr/>
          </p:nvPicPr>
          <p:blipFill rotWithShape="1">
            <a:blip r:embed="rId3">
              <a:alphaModFix amt="88000"/>
              <a:duotone>
                <a:schemeClr val="accent1">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60000"/>
                      </a14:imgEffect>
                    </a14:imgLayer>
                  </a14:imgProps>
                </a:ext>
                <a:ext uri="{28A0092B-C50C-407E-A947-70E740481C1C}">
                  <a14:useLocalDpi xmlns:a14="http://schemas.microsoft.com/office/drawing/2010/main" val="0"/>
                </a:ext>
              </a:extLst>
            </a:blip>
            <a:srcRect/>
            <a:stretch/>
          </p:blipFill>
          <p:spPr bwMode="auto">
            <a:xfrm>
              <a:off x="1869222" y="1586950"/>
              <a:ext cx="862300" cy="882315"/>
            </a:xfrm>
            <a:prstGeom prst="rect">
              <a:avLst/>
            </a:prstGeom>
            <a:noFill/>
          </p:spPr>
        </p:pic>
        <p:sp>
          <p:nvSpPr>
            <p:cNvPr id="7" name="Triangle 6">
              <a:extLst>
                <a:ext uri="{FF2B5EF4-FFF2-40B4-BE49-F238E27FC236}">
                  <a16:creationId xmlns:a16="http://schemas.microsoft.com/office/drawing/2014/main" id="{BAE11447-F24B-C49B-AC7F-4534F28570BE}"/>
                </a:ext>
              </a:extLst>
            </p:cNvPr>
            <p:cNvSpPr/>
            <p:nvPr/>
          </p:nvSpPr>
          <p:spPr>
            <a:xfrm rot="5400000">
              <a:off x="2705658" y="2024886"/>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716C468-BB4C-0AAB-EB01-519A1FB00168}"/>
                </a:ext>
              </a:extLst>
            </p:cNvPr>
            <p:cNvSpPr/>
            <p:nvPr/>
          </p:nvSpPr>
          <p:spPr>
            <a:xfrm>
              <a:off x="3448036" y="1664303"/>
              <a:ext cx="1716505" cy="898358"/>
            </a:xfrm>
            <a:prstGeom prst="roundRect">
              <a:avLst/>
            </a:prstGeom>
            <a:noFill/>
            <a:ln w="28575">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Lato Heavy" panose="020F0502020204030203" pitchFamily="34" charset="0"/>
                  <a:ea typeface="Lato Heavy" panose="020F0502020204030203" pitchFamily="34" charset="0"/>
                  <a:cs typeface="Lato Heavy" panose="020F0502020204030203" pitchFamily="34" charset="0"/>
                </a:rPr>
                <a:t>Code</a:t>
              </a:r>
            </a:p>
          </p:txBody>
        </p:sp>
        <p:sp>
          <p:nvSpPr>
            <p:cNvPr id="9" name="Triangle 8">
              <a:extLst>
                <a:ext uri="{FF2B5EF4-FFF2-40B4-BE49-F238E27FC236}">
                  <a16:creationId xmlns:a16="http://schemas.microsoft.com/office/drawing/2014/main" id="{3F82CC7C-0A7E-CFC6-9D93-63F6F65CAA10}"/>
                </a:ext>
              </a:extLst>
            </p:cNvPr>
            <p:cNvSpPr/>
            <p:nvPr/>
          </p:nvSpPr>
          <p:spPr>
            <a:xfrm rot="5400000">
              <a:off x="5075120" y="1996548"/>
              <a:ext cx="768242" cy="1771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Question Mark with solid fill">
              <a:extLst>
                <a:ext uri="{FF2B5EF4-FFF2-40B4-BE49-F238E27FC236}">
                  <a16:creationId xmlns:a16="http://schemas.microsoft.com/office/drawing/2014/main" id="{196FFA64-15C1-CAA3-3E8C-EF4DAB399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7079" y="1627944"/>
              <a:ext cx="914400" cy="914400"/>
            </a:xfrm>
            <a:prstGeom prst="rect">
              <a:avLst/>
            </a:prstGeom>
          </p:spPr>
        </p:pic>
        <p:sp>
          <p:nvSpPr>
            <p:cNvPr id="11" name="TextBox 10">
              <a:extLst>
                <a:ext uri="{FF2B5EF4-FFF2-40B4-BE49-F238E27FC236}">
                  <a16:creationId xmlns:a16="http://schemas.microsoft.com/office/drawing/2014/main" id="{C283843A-0CDE-C6CC-3677-EAF3D629C209}"/>
                </a:ext>
              </a:extLst>
            </p:cNvPr>
            <p:cNvSpPr txBox="1"/>
            <p:nvPr/>
          </p:nvSpPr>
          <p:spPr>
            <a:xfrm>
              <a:off x="1897807" y="2562661"/>
              <a:ext cx="620554" cy="369332"/>
            </a:xfrm>
            <a:prstGeom prst="rect">
              <a:avLst/>
            </a:prstGeom>
            <a:noFill/>
          </p:spPr>
          <p:txBody>
            <a:bodyPr wrap="none" rtlCol="0">
              <a:spAutoFit/>
            </a:bodyPr>
            <a:lstStyle/>
            <a:p>
              <a:r>
                <a:rPr lang="en-US" dirty="0"/>
                <a:t>Data</a:t>
              </a:r>
            </a:p>
          </p:txBody>
        </p:sp>
        <p:sp>
          <p:nvSpPr>
            <p:cNvPr id="12" name="TextBox 11">
              <a:extLst>
                <a:ext uri="{FF2B5EF4-FFF2-40B4-BE49-F238E27FC236}">
                  <a16:creationId xmlns:a16="http://schemas.microsoft.com/office/drawing/2014/main" id="{F0CD2519-4BBC-5260-B6D6-0BEF8DB2B9E9}"/>
                </a:ext>
              </a:extLst>
            </p:cNvPr>
            <p:cNvSpPr txBox="1"/>
            <p:nvPr/>
          </p:nvSpPr>
          <p:spPr>
            <a:xfrm>
              <a:off x="5370645" y="2562661"/>
              <a:ext cx="1940788" cy="369332"/>
            </a:xfrm>
            <a:prstGeom prst="rect">
              <a:avLst/>
            </a:prstGeom>
            <a:noFill/>
          </p:spPr>
          <p:txBody>
            <a:bodyPr wrap="none" rtlCol="0">
              <a:spAutoFit/>
            </a:bodyPr>
            <a:lstStyle/>
            <a:p>
              <a:r>
                <a:rPr lang="en-US" dirty="0"/>
                <a:t>Useful information</a:t>
              </a:r>
            </a:p>
          </p:txBody>
        </p:sp>
      </p:grpSp>
      <p:sp>
        <p:nvSpPr>
          <p:cNvPr id="13" name="Rectangle 12">
            <a:extLst>
              <a:ext uri="{FF2B5EF4-FFF2-40B4-BE49-F238E27FC236}">
                <a16:creationId xmlns:a16="http://schemas.microsoft.com/office/drawing/2014/main" id="{B893E4BD-019B-512F-2B92-4B334A0FC368}"/>
              </a:ext>
            </a:extLst>
          </p:cNvPr>
          <p:cNvSpPr/>
          <p:nvPr/>
        </p:nvSpPr>
        <p:spPr>
          <a:xfrm>
            <a:off x="457200" y="3725321"/>
            <a:ext cx="3706010" cy="2415091"/>
          </a:xfrm>
          <a:prstGeom prst="rect">
            <a:avLst/>
          </a:prstGeom>
          <a:solidFill>
            <a:schemeClr val="accent1">
              <a:lumMod val="60000"/>
              <a:lumOff val="40000"/>
            </a:schemeClr>
          </a:solidFill>
          <a:ln w="28575"/>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p>
        </p:txBody>
      </p:sp>
      <p:sp>
        <p:nvSpPr>
          <p:cNvPr id="14" name="Rectangle 13">
            <a:extLst>
              <a:ext uri="{FF2B5EF4-FFF2-40B4-BE49-F238E27FC236}">
                <a16:creationId xmlns:a16="http://schemas.microsoft.com/office/drawing/2014/main" id="{B7D7517E-8A53-2695-E3F6-AB2D5F278FAD}"/>
              </a:ext>
            </a:extLst>
          </p:cNvPr>
          <p:cNvSpPr/>
          <p:nvPr/>
        </p:nvSpPr>
        <p:spPr>
          <a:xfrm>
            <a:off x="4916244" y="3735109"/>
            <a:ext cx="3706010" cy="2415091"/>
          </a:xfrm>
          <a:prstGeom prst="rect">
            <a:avLst/>
          </a:prstGeom>
          <a:solidFill>
            <a:schemeClr val="accent3">
              <a:lumMod val="40000"/>
              <a:lumOff val="60000"/>
            </a:schemeClr>
          </a:solidFill>
          <a:ln w="28575">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Tree>
    <p:extLst>
      <p:ext uri="{BB962C8B-B14F-4D97-AF65-F5344CB8AC3E}">
        <p14:creationId xmlns:p14="http://schemas.microsoft.com/office/powerpoint/2010/main" val="367854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236278" y="1557020"/>
            <a:ext cx="8404735" cy="4488408"/>
          </a:xfrm>
          <a:prstGeom prst="rect">
            <a:avLst/>
          </a:prstGeom>
        </p:spPr>
        <p:txBody>
          <a:bodyPr vert="horz" wrap="square" lIns="0" tIns="66040" rIns="0" bIns="0" rtlCol="0">
            <a:spAutoFit/>
          </a:bodyPr>
          <a:lstStyle/>
          <a:p>
            <a:pPr marL="469900" lvl="1">
              <a:lnSpc>
                <a:spcPct val="100000"/>
              </a:lnSpc>
              <a:spcBef>
                <a:spcPts val="305"/>
              </a:spcBef>
              <a:tabLst>
                <a:tab pos="75565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Deep domain</a:t>
            </a:r>
            <a:r>
              <a:rPr sz="2600" b="1" spc="15" dirty="0">
                <a:latin typeface="Lato Heavy" panose="020F0502020204030203" pitchFamily="34" charset="0"/>
                <a:ea typeface="Lato Heavy" panose="020F0502020204030203" pitchFamily="34" charset="0"/>
                <a:cs typeface="Lato Heavy" panose="020F0502020204030203" pitchFamily="34" charset="0"/>
              </a:rPr>
              <a:t> </a:t>
            </a:r>
            <a:r>
              <a:rPr sz="2600" b="1" spc="-10" dirty="0">
                <a:latin typeface="Lato Heavy" panose="020F0502020204030203" pitchFamily="34" charset="0"/>
                <a:ea typeface="Lato Heavy" panose="020F0502020204030203" pitchFamily="34" charset="0"/>
                <a:cs typeface="Lato Heavy" panose="020F0502020204030203" pitchFamily="34" charset="0"/>
              </a:rPr>
              <a:t>knowledge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469900" lvl="1">
              <a:lnSpc>
                <a:spcPct val="100000"/>
              </a:lnSpc>
              <a:spcBef>
                <a:spcPts val="340"/>
              </a:spcBef>
              <a:tabLst>
                <a:tab pos="755650" algn="l"/>
              </a:tabLst>
            </a:pPr>
            <a:r>
              <a:rPr sz="2600" b="1" spc="-20" dirty="0">
                <a:latin typeface="Lato Heavy" panose="020F0502020204030203" pitchFamily="34" charset="0"/>
                <a:ea typeface="Lato Heavy" panose="020F0502020204030203" pitchFamily="34" charset="0"/>
                <a:cs typeface="Lato Heavy" panose="020F0502020204030203" pitchFamily="34" charset="0"/>
              </a:rPr>
              <a:t>Data</a:t>
            </a:r>
            <a:r>
              <a:rPr sz="2600" b="1" spc="-5" dirty="0">
                <a:latin typeface="Lato Heavy" panose="020F0502020204030203" pitchFamily="34" charset="0"/>
                <a:ea typeface="Lato Heavy" panose="020F0502020204030203" pitchFamily="34" charset="0"/>
                <a:cs typeface="Lato Heavy" panose="020F0502020204030203" pitchFamily="34" charset="0"/>
              </a:rPr>
              <a:t> Science</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927100" lvl="2">
              <a:lnSpc>
                <a:spcPct val="100000"/>
              </a:lnSpc>
              <a:spcBef>
                <a:spcPts val="305"/>
              </a:spcBef>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r>
              <a:rPr lang="en-US" sz="2400" dirty="0">
                <a:latin typeface="Lato" panose="020F0502020204030203" pitchFamily="34" charset="0"/>
                <a:ea typeface="Lato" panose="020F0502020204030203" pitchFamily="34" charset="0"/>
                <a:cs typeface="Lato" panose="020F0502020204030203" pitchFamily="34" charset="0"/>
              </a:rPr>
              <a:t> </a:t>
            </a:r>
          </a:p>
          <a:p>
            <a:pPr marL="1727200" lvl="3" indent="-342900">
              <a:spcBef>
                <a:spcPts val="305"/>
              </a:spcBef>
              <a:buFont typeface="Arial" panose="020B0604020202020204" pitchFamily="34" charset="0"/>
              <a:buChar char="•"/>
              <a:tabLst>
                <a:tab pos="1155700" algn="l"/>
              </a:tabLst>
            </a:pPr>
            <a:r>
              <a:rPr lang="en-US" sz="2400" spc="-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Databases, scalable </a:t>
            </a:r>
            <a:r>
              <a:rPr sz="2200" spc="-10" dirty="0">
                <a:latin typeface="Lato" panose="020F0502020204030203" pitchFamily="34" charset="0"/>
                <a:ea typeface="Lato" panose="020F0502020204030203" pitchFamily="34" charset="0"/>
                <a:cs typeface="Lato" panose="020F0502020204030203" pitchFamily="34" charset="0"/>
              </a:rPr>
              <a:t>data </a:t>
            </a:r>
            <a:r>
              <a:rPr sz="2200" spc="-5" dirty="0">
                <a:latin typeface="Lato" panose="020F0502020204030203" pitchFamily="34" charset="0"/>
                <a:ea typeface="Lato" panose="020F0502020204030203" pitchFamily="34" charset="0"/>
                <a:cs typeface="Lato" panose="020F0502020204030203" pitchFamily="34" charset="0"/>
              </a:rPr>
              <a:t>handling, </a:t>
            </a:r>
            <a:r>
              <a:rPr sz="2200" spc="-10" dirty="0">
                <a:latin typeface="Lato" panose="020F0502020204030203" pitchFamily="34" charset="0"/>
                <a:ea typeface="Lato" panose="020F0502020204030203" pitchFamily="34" charset="0"/>
                <a:cs typeface="Lato" panose="020F0502020204030203" pitchFamily="34" charset="0"/>
              </a:rPr>
              <a:t>data</a:t>
            </a:r>
            <a:r>
              <a:rPr sz="2200" spc="5" dirty="0">
                <a:latin typeface="Lato" panose="020F0502020204030203" pitchFamily="34" charset="0"/>
                <a:ea typeface="Lato" panose="020F0502020204030203" pitchFamily="34" charset="0"/>
                <a:cs typeface="Lato" panose="020F0502020204030203" pitchFamily="34" charset="0"/>
              </a:rPr>
              <a:t> </a:t>
            </a:r>
            <a:r>
              <a:rPr sz="2200" spc="-10" dirty="0">
                <a:latin typeface="Lato" panose="020F0502020204030203" pitchFamily="34" charset="0"/>
                <a:ea typeface="Lato" panose="020F0502020204030203" pitchFamily="34" charset="0"/>
                <a:cs typeface="Lato" panose="020F0502020204030203" pitchFamily="34" charset="0"/>
              </a:rPr>
              <a:t>curation</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29"/>
              </a:spcBef>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90"/>
              </a:spcBef>
              <a:buFont typeface="Arial" panose="020B0604020202020204" pitchFamily="34" charset="0"/>
              <a:buChar char="•"/>
              <a:tabLst>
                <a:tab pos="1612900" algn="l"/>
              </a:tabLst>
            </a:pPr>
            <a:r>
              <a:rPr sz="2200" spc="-10" dirty="0">
                <a:latin typeface="Lato" panose="020F0502020204030203" pitchFamily="34" charset="0"/>
                <a:ea typeface="Lato" panose="020F0502020204030203" pitchFamily="34" charset="0"/>
                <a:cs typeface="Lato" panose="020F0502020204030203" pitchFamily="34" charset="0"/>
              </a:rPr>
              <a:t>Regression </a:t>
            </a:r>
            <a:r>
              <a:rPr sz="2200" dirty="0">
                <a:latin typeface="Lato" panose="020F0502020204030203" pitchFamily="34" charset="0"/>
                <a:ea typeface="Lato" panose="020F0502020204030203" pitchFamily="34" charset="0"/>
                <a:cs typeface="Lato" panose="020F0502020204030203" pitchFamily="34" charset="0"/>
              </a:rPr>
              <a:t>&amp;</a:t>
            </a:r>
            <a:r>
              <a:rPr sz="2200" spc="-5" dirty="0">
                <a:latin typeface="Lato" panose="020F0502020204030203" pitchFamily="34" charset="0"/>
                <a:ea typeface="Lato" panose="020F0502020204030203" pitchFamily="34" charset="0"/>
                <a:cs typeface="Lato" panose="020F0502020204030203" pitchFamily="34" charset="0"/>
              </a:rPr>
              <a:t> classification</a:t>
            </a:r>
            <a:endParaRPr sz="2200" dirty="0">
              <a:latin typeface="Lato" panose="020F0502020204030203" pitchFamily="34" charset="0"/>
              <a:ea typeface="Lato" panose="020F0502020204030203" pitchFamily="34" charset="0"/>
              <a:cs typeface="Lato" panose="020F0502020204030203" pitchFamily="34" charset="0"/>
            </a:endParaRPr>
          </a:p>
          <a:p>
            <a:pPr marL="1841500" lvl="3" indent="-457200">
              <a:lnSpc>
                <a:spcPct val="100000"/>
              </a:lnSpc>
              <a:spcBef>
                <a:spcPts val="229"/>
              </a:spcBef>
              <a:buFont typeface="Arial" panose="020B0604020202020204" pitchFamily="34" charset="0"/>
              <a:buChar char="•"/>
              <a:tabLst>
                <a:tab pos="1612900" algn="l"/>
              </a:tabLst>
            </a:pPr>
            <a:r>
              <a:rPr sz="2200" dirty="0">
                <a:latin typeface="Lato" panose="020F0502020204030203" pitchFamily="34" charset="0"/>
                <a:ea typeface="Lato" panose="020F0502020204030203" pitchFamily="34" charset="0"/>
                <a:cs typeface="Lato" panose="020F0502020204030203" pitchFamily="34" charset="0"/>
              </a:rPr>
              <a:t>Supervised &amp;</a:t>
            </a:r>
            <a:r>
              <a:rPr sz="2200" spc="-15" dirty="0">
                <a:latin typeface="Lato" panose="020F0502020204030203" pitchFamily="34" charset="0"/>
                <a:ea typeface="Lato" panose="020F0502020204030203" pitchFamily="34" charset="0"/>
                <a:cs typeface="Lato" panose="020F0502020204030203" pitchFamily="34" charset="0"/>
              </a:rPr>
              <a:t> </a:t>
            </a:r>
            <a:r>
              <a:rPr sz="2200" spc="-5" dirty="0">
                <a:latin typeface="Lato" panose="020F0502020204030203" pitchFamily="34" charset="0"/>
                <a:ea typeface="Lato" panose="020F0502020204030203" pitchFamily="34" charset="0"/>
                <a:cs typeface="Lato" panose="020F0502020204030203" pitchFamily="34" charset="0"/>
              </a:rPr>
              <a:t>unsupervised</a:t>
            </a:r>
            <a:endParaRPr sz="22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70"/>
              </a:spcBef>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lang="en-US" sz="2400" spc="-10" dirty="0">
              <a:latin typeface="Lato" panose="020F0502020204030203" pitchFamily="34" charset="0"/>
              <a:ea typeface="Lato" panose="020F0502020204030203" pitchFamily="34" charset="0"/>
              <a:cs typeface="Lato" panose="020F0502020204030203" pitchFamily="34" charset="0"/>
            </a:endParaRPr>
          </a:p>
          <a:p>
            <a:pPr marL="927100" lvl="2">
              <a:spcBef>
                <a:spcPts val="285"/>
              </a:spcBef>
              <a:tabLst>
                <a:tab pos="1155700" algn="l"/>
              </a:tabLst>
            </a:pPr>
            <a:r>
              <a:rPr lang="en-US" sz="2400" b="1" spc="-10" dirty="0">
                <a:solidFill>
                  <a:schemeClr val="accent2"/>
                </a:solidFill>
                <a:latin typeface="Lato" panose="020F0502020204030203" pitchFamily="34" charset="0"/>
                <a:ea typeface="Lato" panose="020F0502020204030203" pitchFamily="34" charset="0"/>
                <a:cs typeface="Lato" panose="020F0502020204030203" pitchFamily="34" charset="0"/>
              </a:rPr>
              <a:t>Software</a:t>
            </a:r>
            <a:r>
              <a:rPr lang="en-US" sz="2400" b="1" spc="-3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2400" b="1" spc="-5" dirty="0">
                <a:solidFill>
                  <a:schemeClr val="accent2"/>
                </a:solidFill>
                <a:latin typeface="Lato" panose="020F0502020204030203" pitchFamily="34" charset="0"/>
                <a:ea typeface="Lato" panose="020F0502020204030203" pitchFamily="34" charset="0"/>
                <a:cs typeface="Lato" panose="020F0502020204030203" pitchFamily="34" charset="0"/>
              </a:rPr>
              <a:t>engineering</a:t>
            </a:r>
            <a:endParaRPr lang="en-US" sz="2400" b="1" dirty="0">
              <a:solidFill>
                <a:schemeClr val="accent2"/>
              </a:solidFill>
              <a:latin typeface="Lato" panose="020F0502020204030203" pitchFamily="34" charset="0"/>
              <a:ea typeface="Lato" panose="020F0502020204030203" pitchFamily="34" charset="0"/>
              <a:cs typeface="Lato" panose="020F0502020204030203" pitchFamily="34" charset="0"/>
            </a:endParaRPr>
          </a:p>
          <a:p>
            <a:pPr marL="927100" lvl="2">
              <a:lnSpc>
                <a:spcPct val="100000"/>
              </a:lnSpc>
              <a:spcBef>
                <a:spcPts val="285"/>
              </a:spcBef>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55182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39" y="1607820"/>
            <a:ext cx="8399513" cy="382156"/>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400" spc="-60" dirty="0">
                <a:latin typeface="Lato" panose="020F0502020204030203" pitchFamily="34" charset="0"/>
                <a:ea typeface="Lato" panose="020F0502020204030203" pitchFamily="34" charset="0"/>
                <a:cs typeface="Lato" panose="020F0502020204030203" pitchFamily="34" charset="0"/>
              </a:rPr>
              <a:t>Your </a:t>
            </a:r>
            <a:r>
              <a:rPr sz="2400" spc="-10" dirty="0">
                <a:latin typeface="Lato" panose="020F0502020204030203" pitchFamily="34" charset="0"/>
                <a:ea typeface="Lato" panose="020F0502020204030203" pitchFamily="34" charset="0"/>
                <a:cs typeface="Lato" panose="020F0502020204030203" pitchFamily="34" charset="0"/>
              </a:rPr>
              <a:t>code </a:t>
            </a:r>
            <a:r>
              <a:rPr sz="2400" spc="-5" dirty="0">
                <a:latin typeface="Lato" panose="020F0502020204030203" pitchFamily="34" charset="0"/>
                <a:ea typeface="Lato" panose="020F0502020204030203" pitchFamily="34" charset="0"/>
                <a:cs typeface="Lato" panose="020F0502020204030203" pitchFamily="34" charset="0"/>
              </a:rPr>
              <a:t>should not look </a:t>
            </a:r>
            <a:r>
              <a:rPr sz="2400" spc="-30" dirty="0">
                <a:latin typeface="Lato" panose="020F0502020204030203" pitchFamily="34" charset="0"/>
                <a:ea typeface="Lato" panose="020F0502020204030203" pitchFamily="34" charset="0"/>
                <a:cs typeface="Lato" panose="020F0502020204030203" pitchFamily="34" charset="0"/>
              </a:rPr>
              <a:t>like</a:t>
            </a:r>
            <a:r>
              <a:rPr sz="2400" spc="7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this:</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2129980" y="2245345"/>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dirty="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dirty="0">
              <a:latin typeface="Calibri"/>
              <a:cs typeface="Calibri"/>
            </a:endParaRPr>
          </a:p>
          <a:p>
            <a:pPr>
              <a:lnSpc>
                <a:spcPct val="100000"/>
              </a:lnSpc>
              <a:spcBef>
                <a:spcPts val="45"/>
              </a:spcBef>
              <a:buFont typeface="Arial"/>
              <a:buChar char="•"/>
            </a:pPr>
            <a:endParaRPr sz="4650" dirty="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4B-AB2E-9944-AA34-C74F069DDBB8}"/>
              </a:ext>
            </a:extLst>
          </p:cNvPr>
          <p:cNvSpPr>
            <a:spLocks noGrp="1"/>
          </p:cNvSpPr>
          <p:nvPr>
            <p:ph type="title"/>
          </p:nvPr>
        </p:nvSpPr>
        <p:spPr/>
        <p:txBody>
          <a:bodyPr/>
          <a:lstStyle/>
          <a:p>
            <a:r>
              <a:rPr lang="en-US" dirty="0"/>
              <a:t>Meet each other!</a:t>
            </a:r>
          </a:p>
        </p:txBody>
      </p:sp>
      <p:sp>
        <p:nvSpPr>
          <p:cNvPr id="3" name="Content Placeholder 2">
            <a:extLst>
              <a:ext uri="{FF2B5EF4-FFF2-40B4-BE49-F238E27FC236}">
                <a16:creationId xmlns:a16="http://schemas.microsoft.com/office/drawing/2014/main" id="{BD04E490-B532-FA4E-8F03-684712746853}"/>
              </a:ext>
            </a:extLst>
          </p:cNvPr>
          <p:cNvSpPr>
            <a:spLocks noGrp="1"/>
          </p:cNvSpPr>
          <p:nvPr>
            <p:ph idx="1"/>
          </p:nvPr>
        </p:nvSpPr>
        <p:spPr/>
        <p:txBody>
          <a:bodyPr>
            <a:normAutofit/>
          </a:bodyPr>
          <a:lstStyle/>
          <a:p>
            <a:pPr marL="0" indent="0" algn="ctr">
              <a:buNone/>
            </a:pPr>
            <a:r>
              <a:rPr lang="en-US" b="1" dirty="0">
                <a:latin typeface="Lato" panose="020F0502020204030203" pitchFamily="34" charset="77"/>
              </a:rPr>
              <a:t>The best way to learn is from each other! </a:t>
            </a:r>
          </a:p>
          <a:p>
            <a:pPr marL="0" indent="0">
              <a:buNone/>
            </a:pPr>
            <a:r>
              <a:rPr lang="en-US" dirty="0"/>
              <a:t>We will now move you to a breakout room </a:t>
            </a:r>
            <a:r>
              <a:rPr lang="en-US" dirty="0">
                <a:sym typeface="Wingdings" pitchFamily="2" charset="2"/>
              </a:rPr>
              <a:t> </a:t>
            </a:r>
            <a:endParaRPr lang="en-US" dirty="0"/>
          </a:p>
          <a:p>
            <a:pPr marL="527050" indent="-457200">
              <a:tabLst>
                <a:tab pos="755650" algn="l"/>
              </a:tabLst>
            </a:pPr>
            <a:r>
              <a:rPr lang="en-US" sz="2200" spc="-10" dirty="0"/>
              <a:t>Introduce </a:t>
            </a:r>
            <a:r>
              <a:rPr lang="en-US" sz="2200" spc="-15" dirty="0"/>
              <a:t>yourselves </a:t>
            </a:r>
            <a:r>
              <a:rPr lang="en-US" sz="2200" spc="-5" dirty="0"/>
              <a:t>(1</a:t>
            </a:r>
            <a:r>
              <a:rPr lang="en-US" sz="2200" spc="-7" baseline="24509" dirty="0"/>
              <a:t>st </a:t>
            </a:r>
            <a:r>
              <a:rPr lang="en-US" sz="2200" spc="-5" dirty="0"/>
              <a:t>names and</a:t>
            </a:r>
            <a:r>
              <a:rPr lang="en-US" sz="2200" dirty="0"/>
              <a:t> </a:t>
            </a:r>
            <a:r>
              <a:rPr lang="en-US" sz="2200" spc="-10" dirty="0"/>
              <a:t>departments)</a:t>
            </a:r>
            <a:endParaRPr lang="en-US" sz="2200" dirty="0"/>
          </a:p>
          <a:p>
            <a:pPr marL="527050" marR="227329" indent="-457200">
              <a:lnSpc>
                <a:spcPts val="2500"/>
              </a:lnSpc>
              <a:spcBef>
                <a:spcPts val="610"/>
              </a:spcBef>
              <a:tabLst>
                <a:tab pos="755650" algn="l"/>
              </a:tabLst>
            </a:pPr>
            <a:r>
              <a:rPr lang="en-US" sz="2200" spc="-10" dirty="0"/>
              <a:t>Appoint </a:t>
            </a:r>
            <a:r>
              <a:rPr lang="en-US" sz="2200" dirty="0"/>
              <a:t>1 </a:t>
            </a:r>
            <a:r>
              <a:rPr lang="en-US" sz="2200" spc="-15" dirty="0"/>
              <a:t>facilitator </a:t>
            </a:r>
            <a:r>
              <a:rPr lang="en-US" sz="2200" spc="-10" dirty="0"/>
              <a:t>(soonest </a:t>
            </a:r>
            <a:r>
              <a:rPr lang="en-US" sz="2200" spc="-30" dirty="0"/>
              <a:t>birthday, </a:t>
            </a:r>
            <a:r>
              <a:rPr lang="en-US" sz="2200" dirty="0"/>
              <a:t>e.g. </a:t>
            </a:r>
            <a:r>
              <a:rPr lang="en-US" sz="2200" spc="-15" dirty="0"/>
              <a:t>today) </a:t>
            </a:r>
            <a:r>
              <a:rPr lang="en-US" sz="2200" spc="-5" dirty="0"/>
              <a:t>and </a:t>
            </a:r>
            <a:r>
              <a:rPr lang="en-US" sz="2200" dirty="0"/>
              <a:t>1  </a:t>
            </a:r>
            <a:r>
              <a:rPr lang="en-US" sz="2200" spc="-5" dirty="0"/>
              <a:t>scribe </a:t>
            </a:r>
            <a:r>
              <a:rPr lang="en-US" sz="2200" spc="-15" dirty="0"/>
              <a:t>(farthest </a:t>
            </a:r>
            <a:r>
              <a:rPr lang="en-US" sz="2200" spc="-30" dirty="0"/>
              <a:t>birthday, </a:t>
            </a:r>
            <a:r>
              <a:rPr lang="en-US" sz="2200" dirty="0"/>
              <a:t>e.g.,</a:t>
            </a:r>
            <a:r>
              <a:rPr lang="en-US" sz="2200" spc="35" dirty="0"/>
              <a:t> </a:t>
            </a:r>
            <a:r>
              <a:rPr lang="en-US" sz="2200" spc="-20" dirty="0"/>
              <a:t>yesterday)</a:t>
            </a:r>
            <a:endParaRPr lang="en-US" sz="2200" dirty="0"/>
          </a:p>
          <a:p>
            <a:pPr marL="527050" marR="5080" indent="-457200" algn="just">
              <a:lnSpc>
                <a:spcPts val="2500"/>
              </a:lnSpc>
              <a:spcBef>
                <a:spcPts val="600"/>
              </a:spcBef>
              <a:tabLst>
                <a:tab pos="755650" algn="l"/>
              </a:tabLst>
            </a:pPr>
            <a:r>
              <a:rPr lang="en-US" sz="2200" spc="-5" dirty="0"/>
              <a:t>Go </a:t>
            </a:r>
            <a:r>
              <a:rPr lang="en-US" sz="2200" spc="-10" dirty="0"/>
              <a:t>around </a:t>
            </a:r>
            <a:r>
              <a:rPr lang="en-US" sz="2200" spc="-5" dirty="0"/>
              <a:t>the </a:t>
            </a:r>
            <a:r>
              <a:rPr lang="en-US" sz="2200" spc="-10" dirty="0"/>
              <a:t>table, </a:t>
            </a:r>
            <a:r>
              <a:rPr lang="en-US" sz="2200" spc="-5" dirty="0"/>
              <a:t>each </a:t>
            </a:r>
            <a:r>
              <a:rPr lang="en-US" sz="2200" spc="-10" dirty="0"/>
              <a:t>person </a:t>
            </a:r>
            <a:r>
              <a:rPr lang="en-US" sz="2200" spc="-15" dirty="0"/>
              <a:t>answers </a:t>
            </a:r>
            <a:r>
              <a:rPr lang="en-US" sz="2200" spc="-5" dirty="0"/>
              <a:t>each </a:t>
            </a:r>
            <a:r>
              <a:rPr lang="en-US" sz="2200" spc="-10" dirty="0"/>
              <a:t>of the following questions,  </a:t>
            </a:r>
            <a:r>
              <a:rPr lang="en-US" sz="2200" spc="-5" dirty="0"/>
              <a:t>then </a:t>
            </a:r>
            <a:r>
              <a:rPr lang="en-US" sz="2200" spc="-10" dirty="0"/>
              <a:t>move </a:t>
            </a:r>
            <a:r>
              <a:rPr lang="en-US" sz="2200" spc="-15" dirty="0"/>
              <a:t>onto next </a:t>
            </a:r>
            <a:r>
              <a:rPr lang="en-US" sz="2200" spc="-10" dirty="0"/>
              <a:t>question.</a:t>
            </a:r>
            <a:endParaRPr lang="en-US" sz="2200" dirty="0"/>
          </a:p>
          <a:p>
            <a:pPr marL="1384300" lvl="2" indent="-457200">
              <a:spcBef>
                <a:spcPts val="70"/>
              </a:spcBef>
              <a:buFont typeface="+mj-lt"/>
              <a:buAutoNum type="arabicPeriod"/>
              <a:tabLst>
                <a:tab pos="1155065" algn="l"/>
                <a:tab pos="1155700" algn="l"/>
              </a:tabLst>
            </a:pPr>
            <a:r>
              <a:rPr lang="en-US" sz="2000" i="1" dirty="0"/>
              <a:t>What is </a:t>
            </a:r>
            <a:r>
              <a:rPr lang="en-US" sz="2000" i="1" spc="-10" dirty="0"/>
              <a:t>Data </a:t>
            </a:r>
            <a:r>
              <a:rPr lang="en-US" sz="2000" i="1" spc="-5" dirty="0"/>
              <a:t>Science?</a:t>
            </a:r>
            <a:endParaRPr lang="en-US" sz="2000" dirty="0"/>
          </a:p>
          <a:p>
            <a:pPr marL="1384300" lvl="2" indent="-457200">
              <a:buFont typeface="+mj-lt"/>
              <a:buAutoNum type="arabicPeriod"/>
              <a:tabLst>
                <a:tab pos="1155065" algn="l"/>
                <a:tab pos="1155700" algn="l"/>
              </a:tabLst>
            </a:pPr>
            <a:r>
              <a:rPr lang="en-US" sz="2000" i="1" spc="-5" dirty="0"/>
              <a:t>What/who </a:t>
            </a:r>
            <a:r>
              <a:rPr lang="en-US" sz="2000" i="1" dirty="0"/>
              <a:t>is a </a:t>
            </a:r>
            <a:r>
              <a:rPr lang="en-US" sz="2000" i="1" spc="-10" dirty="0"/>
              <a:t>data</a:t>
            </a:r>
            <a:r>
              <a:rPr lang="en-US" sz="2000" i="1" dirty="0"/>
              <a:t> </a:t>
            </a:r>
            <a:r>
              <a:rPr lang="en-US" sz="2000" i="1" spc="-5" dirty="0"/>
              <a:t>scientist?</a:t>
            </a:r>
            <a:endParaRPr lang="en-US" sz="2000" dirty="0"/>
          </a:p>
          <a:p>
            <a:pPr marL="1384300" lvl="2" indent="-457200">
              <a:buFont typeface="+mj-lt"/>
              <a:buAutoNum type="arabicPeriod"/>
              <a:tabLst>
                <a:tab pos="1155065" algn="l"/>
                <a:tab pos="1155700" algn="l"/>
              </a:tabLst>
            </a:pPr>
            <a:r>
              <a:rPr lang="en-US" sz="2000" i="1" spc="-10" dirty="0"/>
              <a:t>Why </a:t>
            </a:r>
            <a:r>
              <a:rPr lang="en-US" sz="2000" i="1" dirty="0"/>
              <a:t>is </a:t>
            </a:r>
            <a:r>
              <a:rPr lang="en-US" sz="2000" i="1" spc="-10" dirty="0"/>
              <a:t>Data </a:t>
            </a:r>
            <a:r>
              <a:rPr lang="en-US" sz="2000" i="1" spc="-5" dirty="0"/>
              <a:t>Science </a:t>
            </a:r>
            <a:r>
              <a:rPr lang="en-US" sz="2000" i="1" dirty="0"/>
              <a:t>a </a:t>
            </a:r>
            <a:r>
              <a:rPr lang="en-US" sz="2000" i="1" spc="-5" dirty="0"/>
              <a:t>thing </a:t>
            </a:r>
            <a:r>
              <a:rPr lang="en-US" sz="2000" i="1" dirty="0"/>
              <a:t>all of a</a:t>
            </a:r>
            <a:r>
              <a:rPr lang="en-US" sz="2000" i="1" spc="15" dirty="0"/>
              <a:t> </a:t>
            </a:r>
            <a:r>
              <a:rPr lang="en-US" sz="2000" i="1" spc="-5" dirty="0"/>
              <a:t>sudden?</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5" dirty="0"/>
              <a:t>broadly, </a:t>
            </a:r>
            <a:r>
              <a:rPr lang="en-US" sz="2000" i="1" dirty="0"/>
              <a:t>in </a:t>
            </a:r>
            <a:r>
              <a:rPr lang="en-US" sz="2000" i="1" spc="-15" dirty="0"/>
              <a:t>my </a:t>
            </a:r>
            <a:r>
              <a:rPr lang="en-US" sz="2000" i="1" spc="-5" dirty="0"/>
              <a:t>field </a:t>
            </a:r>
            <a:r>
              <a:rPr lang="en-US" sz="2000" i="1" dirty="0"/>
              <a:t>of</a:t>
            </a:r>
            <a:r>
              <a:rPr lang="en-US" sz="2000" i="1" spc="75" dirty="0"/>
              <a:t> </a:t>
            </a:r>
            <a:r>
              <a:rPr lang="en-US" sz="2000" i="1" spc="-5" dirty="0"/>
              <a:t>[insert]?</a:t>
            </a:r>
            <a:endParaRPr lang="en-US" sz="2000" dirty="0"/>
          </a:p>
          <a:p>
            <a:pPr marL="1384300" lvl="2" indent="-457200">
              <a:buFont typeface="+mj-lt"/>
              <a:buAutoNum type="arabicPeriod"/>
              <a:tabLst>
                <a:tab pos="1155065" algn="l"/>
                <a:tab pos="1155700" algn="l"/>
              </a:tabLst>
            </a:pPr>
            <a:r>
              <a:rPr lang="en-US" sz="2000" i="1" spc="-10" dirty="0"/>
              <a:t>Why </a:t>
            </a:r>
            <a:r>
              <a:rPr lang="en-US" sz="2000" i="1" spc="-5" dirty="0"/>
              <a:t>does </a:t>
            </a:r>
            <a:r>
              <a:rPr lang="en-US" sz="2000" i="1" spc="-10" dirty="0"/>
              <a:t>Data </a:t>
            </a:r>
            <a:r>
              <a:rPr lang="en-US" sz="2000" i="1" spc="-5" dirty="0"/>
              <a:t>Science </a:t>
            </a:r>
            <a:r>
              <a:rPr lang="en-US" sz="2000" i="1" spc="-25" dirty="0"/>
              <a:t>matter, </a:t>
            </a:r>
            <a:r>
              <a:rPr lang="en-US" sz="2000" i="1" spc="-10" dirty="0"/>
              <a:t>specifically, </a:t>
            </a:r>
            <a:r>
              <a:rPr lang="en-US" sz="2000" i="1" dirty="0"/>
              <a:t>in </a:t>
            </a:r>
            <a:r>
              <a:rPr lang="en-US" sz="2000" i="1" spc="-15" dirty="0"/>
              <a:t>my </a:t>
            </a:r>
            <a:r>
              <a:rPr lang="en-US" sz="2000" i="1" dirty="0"/>
              <a:t>sub-discipline of</a:t>
            </a:r>
            <a:r>
              <a:rPr lang="en-US" sz="2000" i="1" spc="60" dirty="0"/>
              <a:t> </a:t>
            </a:r>
            <a:r>
              <a:rPr lang="en-US" sz="2000" i="1" spc="-5" dirty="0"/>
              <a:t>[insert]?</a:t>
            </a:r>
            <a:endParaRPr lang="en-US" sz="2000" dirty="0"/>
          </a:p>
          <a:p>
            <a:pPr marL="0" indent="0">
              <a:buNone/>
            </a:pPr>
            <a:endParaRPr lang="en-US" dirty="0"/>
          </a:p>
        </p:txBody>
      </p:sp>
    </p:spTree>
    <p:extLst>
      <p:ext uri="{BB962C8B-B14F-4D97-AF65-F5344CB8AC3E}">
        <p14:creationId xmlns:p14="http://schemas.microsoft.com/office/powerpoint/2010/main" val="345633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0537-215E-524B-BE02-926FF67C1A8E}"/>
              </a:ext>
            </a:extLst>
          </p:cNvPr>
          <p:cNvSpPr>
            <a:spLocks noGrp="1"/>
          </p:cNvSpPr>
          <p:nvPr>
            <p:ph type="title"/>
          </p:nvPr>
        </p:nvSpPr>
        <p:spPr/>
        <p:txBody>
          <a:bodyPr/>
          <a:lstStyle/>
          <a:p>
            <a:r>
              <a:rPr lang="en-US" dirty="0"/>
              <a:t>Panopto recordings</a:t>
            </a:r>
          </a:p>
        </p:txBody>
      </p:sp>
      <p:sp>
        <p:nvSpPr>
          <p:cNvPr id="3" name="Content Placeholder 2">
            <a:extLst>
              <a:ext uri="{FF2B5EF4-FFF2-40B4-BE49-F238E27FC236}">
                <a16:creationId xmlns:a16="http://schemas.microsoft.com/office/drawing/2014/main" id="{644FDB8D-64B9-6141-AF25-AF15F6538C9D}"/>
              </a:ext>
            </a:extLst>
          </p:cNvPr>
          <p:cNvSpPr>
            <a:spLocks noGrp="1"/>
          </p:cNvSpPr>
          <p:nvPr>
            <p:ph idx="1"/>
          </p:nvPr>
        </p:nvSpPr>
        <p:spPr/>
        <p:txBody>
          <a:bodyPr/>
          <a:lstStyle/>
          <a:p>
            <a:r>
              <a:rPr lang="en-US" dirty="0"/>
              <a:t>We will record all lectures using Panopto – these will include the speaker’s screen and audio.</a:t>
            </a:r>
          </a:p>
          <a:p>
            <a:endParaRPr lang="en-US" dirty="0"/>
          </a:p>
          <a:p>
            <a:r>
              <a:rPr lang="en-US" dirty="0"/>
              <a:t>For virtual lectures (first week), your names / chats and videos are not recorded – even when your videos are turned on!</a:t>
            </a:r>
          </a:p>
          <a:p>
            <a:endParaRPr lang="en-US" dirty="0"/>
          </a:p>
        </p:txBody>
      </p:sp>
    </p:spTree>
    <p:extLst>
      <p:ext uri="{BB962C8B-B14F-4D97-AF65-F5344CB8AC3E}">
        <p14:creationId xmlns:p14="http://schemas.microsoft.com/office/powerpoint/2010/main" val="12460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123B-521D-DA44-BFE8-8683018842A0}"/>
              </a:ext>
            </a:extLst>
          </p:cNvPr>
          <p:cNvSpPr>
            <a:spLocks noGrp="1"/>
          </p:cNvSpPr>
          <p:nvPr>
            <p:ph type="title"/>
          </p:nvPr>
        </p:nvSpPr>
        <p:spPr/>
        <p:txBody>
          <a:bodyPr/>
          <a:lstStyle/>
          <a:p>
            <a:r>
              <a:rPr lang="en-US" dirty="0"/>
              <a:t>What did you think?</a:t>
            </a:r>
          </a:p>
        </p:txBody>
      </p:sp>
      <p:sp>
        <p:nvSpPr>
          <p:cNvPr id="3" name="Content Placeholder 2">
            <a:extLst>
              <a:ext uri="{FF2B5EF4-FFF2-40B4-BE49-F238E27FC236}">
                <a16:creationId xmlns:a16="http://schemas.microsoft.com/office/drawing/2014/main" id="{4170B7CC-BFDA-A34D-B48B-3EF4B347F9EE}"/>
              </a:ext>
            </a:extLst>
          </p:cNvPr>
          <p:cNvSpPr>
            <a:spLocks noGrp="1"/>
          </p:cNvSpPr>
          <p:nvPr>
            <p:ph idx="1"/>
          </p:nvPr>
        </p:nvSpPr>
        <p:spPr/>
        <p:txBody>
          <a:bodyPr/>
          <a:lstStyle/>
          <a:p>
            <a:pPr marL="0" indent="0" algn="ctr">
              <a:buNone/>
            </a:pPr>
            <a:r>
              <a:rPr lang="en-US" dirty="0"/>
              <a:t>Facilitator &amp; scribe give us your update!</a:t>
            </a:r>
          </a:p>
        </p:txBody>
      </p:sp>
    </p:spTree>
    <p:extLst>
      <p:ext uri="{BB962C8B-B14F-4D97-AF65-F5344CB8AC3E}">
        <p14:creationId xmlns:p14="http://schemas.microsoft.com/office/powerpoint/2010/main" val="288708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8412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4856458"/>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5" dirty="0">
                <a:latin typeface="Lato Heavy" panose="020F0502020204030203" pitchFamily="34" charset="0"/>
                <a:ea typeface="Lato Heavy" panose="020F0502020204030203" pitchFamily="34" charset="0"/>
                <a:cs typeface="Lato Heavy" panose="020F0502020204030203" pitchFamily="34" charset="0"/>
              </a:rPr>
              <a:t>Science</a:t>
            </a:r>
            <a:r>
              <a:rPr sz="2400" b="1" spc="5"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Option</a:t>
            </a:r>
            <a:endParaRPr lang="en-US" sz="2400" b="1" spc="-5" dirty="0">
              <a:latin typeface="Lato Heavy" panose="020F0502020204030203" pitchFamily="34" charset="0"/>
              <a:ea typeface="Lato Heavy" panose="020F0502020204030203" pitchFamily="34" charset="0"/>
              <a:cs typeface="Lato Heavy" panose="020F0502020204030203" pitchFamily="34" charset="0"/>
            </a:endParaRPr>
          </a:p>
          <a:p>
            <a:pPr marL="12700">
              <a:lnSpc>
                <a:spcPct val="100000"/>
              </a:lnSpc>
              <a:spcBef>
                <a:spcPts val="890"/>
              </a:spcBef>
              <a:tabLst>
                <a:tab pos="354965" algn="l"/>
                <a:tab pos="355600" algn="l"/>
              </a:tabLst>
            </a:pPr>
            <a:endParaRPr sz="12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20" dirty="0">
                <a:latin typeface="Lato" panose="020F0502020204030203" pitchFamily="34" charset="0"/>
                <a:ea typeface="Lato" panose="020F0502020204030203" pitchFamily="34" charset="0"/>
                <a:cs typeface="Lato" panose="020F0502020204030203" pitchFamily="34" charset="0"/>
              </a:rPr>
              <a:t>Data </a:t>
            </a:r>
            <a:r>
              <a:rPr sz="2400" spc="-15" dirty="0">
                <a:latin typeface="Lato" panose="020F0502020204030203" pitchFamily="34" charset="0"/>
                <a:ea typeface="Lato" panose="020F0502020204030203" pitchFamily="34" charset="0"/>
                <a:cs typeface="Lato" panose="020F0502020204030203" pitchFamily="34" charset="0"/>
              </a:rPr>
              <a:t>Intensive Research </a:t>
            </a:r>
            <a:r>
              <a:rPr sz="2400" spc="-5" dirty="0">
                <a:latin typeface="Lato" panose="020F0502020204030203" pitchFamily="34" charset="0"/>
                <a:ea typeface="Lato" panose="020F0502020204030203" pitchFamily="34" charset="0"/>
                <a:cs typeface="Lato" panose="020F0502020204030203" pitchFamily="34" charset="0"/>
              </a:rPr>
              <a:t>Enabling </a:t>
            </a:r>
            <a:r>
              <a:rPr sz="2400" spc="-10" dirty="0">
                <a:latin typeface="Lato" panose="020F0502020204030203" pitchFamily="34" charset="0"/>
                <a:ea typeface="Lato" panose="020F0502020204030203" pitchFamily="34" charset="0"/>
                <a:cs typeface="Lato" panose="020F0502020204030203" pitchFamily="34" charset="0"/>
              </a:rPr>
              <a:t>Clean </a:t>
            </a:r>
            <a:r>
              <a:rPr sz="2400" spc="-65" dirty="0">
                <a:latin typeface="Lato" panose="020F0502020204030203" pitchFamily="34" charset="0"/>
                <a:ea typeface="Lato" panose="020F0502020204030203" pitchFamily="34" charset="0"/>
                <a:cs typeface="Lato" panose="020F0502020204030203" pitchFamily="34" charset="0"/>
              </a:rPr>
              <a:t>Tech</a:t>
            </a:r>
            <a:r>
              <a:rPr sz="2400" spc="1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(DIRECT)</a:t>
            </a:r>
            <a:endParaRPr lang="en-US" sz="2400" spc="-10" dirty="0">
              <a:latin typeface="Lato" panose="020F0502020204030203" pitchFamily="34" charset="0"/>
              <a:ea typeface="Lato" panose="020F0502020204030203" pitchFamily="34" charset="0"/>
              <a:cs typeface="Lato" panose="020F0502020204030203" pitchFamily="34" charset="0"/>
            </a:endParaRPr>
          </a:p>
          <a:p>
            <a:pPr marL="12700">
              <a:spcBef>
                <a:spcPts val="695"/>
              </a:spcBef>
              <a:tabLst>
                <a:tab pos="75565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545</a:t>
            </a:r>
            <a:r>
              <a:rPr lang="en-US" sz="240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 Methods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Clean </a:t>
            </a:r>
            <a:r>
              <a:rPr sz="2400" spc="-10" dirty="0">
                <a:latin typeface="Lato" panose="020F0502020204030203" pitchFamily="34" charset="0"/>
                <a:ea typeface="Lato" panose="020F0502020204030203" pitchFamily="34" charset="0"/>
                <a:cs typeface="Lato" panose="020F0502020204030203" pitchFamily="34" charset="0"/>
              </a:rPr>
              <a:t>Energy</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Research</a:t>
            </a:r>
            <a:endParaRPr lang="en-US" sz="2400" spc="-1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546</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Software </a:t>
            </a:r>
            <a:r>
              <a:rPr sz="2400" spc="-5" dirty="0">
                <a:latin typeface="Lato" panose="020F0502020204030203" pitchFamily="34" charset="0"/>
                <a:ea typeface="Lato" panose="020F0502020204030203" pitchFamily="34" charset="0"/>
                <a:cs typeface="Lato" panose="020F0502020204030203" pitchFamily="34" charset="0"/>
              </a:rPr>
              <a:t>Engineering </a:t>
            </a:r>
            <a:r>
              <a:rPr sz="2400" spc="-15" dirty="0">
                <a:latin typeface="Lato" panose="020F0502020204030203" pitchFamily="34" charset="0"/>
                <a:ea typeface="Lato" panose="020F0502020204030203" pitchFamily="34" charset="0"/>
                <a:cs typeface="Lato" panose="020F0502020204030203" pitchFamily="34" charset="0"/>
              </a:rPr>
              <a:t>for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2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Scientists</a:t>
            </a:r>
            <a:endParaRPr lang="en-US" sz="2400" spc="-5"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70"/>
              </a:spcBef>
              <a:buFont typeface="Arial"/>
              <a:buChar char="•"/>
              <a:tabLst>
                <a:tab pos="1155700" algn="l"/>
              </a:tabLst>
            </a:pP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65"/>
              </a:spcBef>
              <a:buFont typeface="Arial"/>
              <a:buChar char="•"/>
              <a:tabLst>
                <a:tab pos="1155700" algn="l"/>
              </a:tabLst>
            </a:pPr>
            <a:r>
              <a:rPr sz="2400" spc="-5" dirty="0" err="1">
                <a:latin typeface="Lato" panose="020F0502020204030203" pitchFamily="34" charset="0"/>
                <a:ea typeface="Lato" panose="020F0502020204030203" pitchFamily="34" charset="0"/>
                <a:cs typeface="Lato" panose="020F0502020204030203" pitchFamily="34" charset="0"/>
              </a:rPr>
              <a:t>ChemE</a:t>
            </a:r>
            <a:r>
              <a:rPr sz="2400" spc="-1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547</a:t>
            </a:r>
            <a:r>
              <a:rPr lang="en-US" sz="2400"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Capstone Project </a:t>
            </a:r>
            <a:r>
              <a:rPr sz="2400" dirty="0">
                <a:latin typeface="Lato" panose="020F0502020204030203" pitchFamily="34" charset="0"/>
                <a:ea typeface="Lato" panose="020F0502020204030203" pitchFamily="34" charset="0"/>
                <a:cs typeface="Lato" panose="020F0502020204030203" pitchFamily="34" charset="0"/>
              </a:rPr>
              <a:t>in </a:t>
            </a:r>
            <a:r>
              <a:rPr sz="2400" spc="-5" dirty="0">
                <a:latin typeface="Lato" panose="020F0502020204030203" pitchFamily="34" charset="0"/>
                <a:ea typeface="Lato" panose="020F0502020204030203" pitchFamily="34" charset="0"/>
                <a:cs typeface="Lato" panose="020F0502020204030203" pitchFamily="34" charset="0"/>
              </a:rPr>
              <a:t>Molecular </a:t>
            </a:r>
            <a:r>
              <a:rPr sz="2400" spc="-15" dirty="0">
                <a:latin typeface="Lato" panose="020F0502020204030203" pitchFamily="34" charset="0"/>
                <a:ea typeface="Lato" panose="020F0502020204030203" pitchFamily="34" charset="0"/>
                <a:cs typeface="Lato" panose="020F0502020204030203" pitchFamily="34" charset="0"/>
              </a:rPr>
              <a:t>Data</a:t>
            </a:r>
            <a:r>
              <a:rPr sz="2400" spc="15"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Science</a:t>
            </a:r>
            <a:endParaRPr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375518" y="1362809"/>
            <a:ext cx="6797675" cy="3173946"/>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400" b="1" spc="-20" dirty="0">
                <a:latin typeface="Lato Heavy" panose="020F0502020204030203" pitchFamily="34" charset="0"/>
                <a:ea typeface="Lato Heavy" panose="020F0502020204030203" pitchFamily="34" charset="0"/>
                <a:cs typeface="Lato Heavy" panose="020F0502020204030203" pitchFamily="34" charset="0"/>
              </a:rPr>
              <a:t>Data </a:t>
            </a:r>
            <a:r>
              <a:rPr sz="2400" b="1" spc="-10" dirty="0">
                <a:latin typeface="Lato Heavy" panose="020F0502020204030203" pitchFamily="34" charset="0"/>
                <a:ea typeface="Lato Heavy" panose="020F0502020204030203" pitchFamily="34" charset="0"/>
                <a:cs typeface="Lato Heavy" panose="020F0502020204030203" pitchFamily="34" charset="0"/>
              </a:rPr>
              <a:t>Scientist Office</a:t>
            </a:r>
            <a:r>
              <a:rPr sz="2400" b="1" spc="15" dirty="0">
                <a:latin typeface="Lato Heavy" panose="020F0502020204030203" pitchFamily="34" charset="0"/>
                <a:ea typeface="Lato Heavy" panose="020F0502020204030203" pitchFamily="34" charset="0"/>
                <a:cs typeface="Lato Heavy" panose="020F0502020204030203" pitchFamily="34" charset="0"/>
              </a:rPr>
              <a:t> </a:t>
            </a:r>
            <a:r>
              <a:rPr sz="2400" b="1" spc="-15" dirty="0">
                <a:latin typeface="Lato Heavy" panose="020F0502020204030203" pitchFamily="34" charset="0"/>
                <a:ea typeface="Lato Heavy" panose="020F0502020204030203" pitchFamily="34" charset="0"/>
                <a:cs typeface="Lato Heavy" panose="020F0502020204030203" pitchFamily="34" charset="0"/>
              </a:rPr>
              <a:t>Hours</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12700">
              <a:spcBef>
                <a:spcPts val="695"/>
              </a:spcBef>
              <a:tabLst>
                <a:tab pos="755650" algn="l"/>
              </a:tabLst>
            </a:pPr>
            <a:r>
              <a:rPr sz="2400" spc="-10" dirty="0">
                <a:latin typeface="Lato" panose="020F0502020204030203" pitchFamily="34" charset="0"/>
                <a:ea typeface="Lato" panose="020F0502020204030203" pitchFamily="34" charset="0"/>
                <a:cs typeface="Lato" panose="020F0502020204030203" pitchFamily="34" charset="0"/>
              </a:rPr>
              <a:t>Get </a:t>
            </a:r>
            <a:r>
              <a:rPr sz="2400" spc="-5" dirty="0">
                <a:latin typeface="Lato" panose="020F0502020204030203" pitchFamily="34" charset="0"/>
                <a:ea typeface="Lato" panose="020F0502020204030203" pitchFamily="34" charset="0"/>
                <a:cs typeface="Lato" panose="020F0502020204030203" pitchFamily="34" charset="0"/>
              </a:rPr>
              <a:t>help with </a:t>
            </a:r>
            <a:r>
              <a:rPr sz="2400" spc="-15" dirty="0">
                <a:latin typeface="Lato" panose="020F0502020204030203" pitchFamily="34" charset="0"/>
                <a:ea typeface="Lato" panose="020F0502020204030203" pitchFamily="34" charset="0"/>
                <a:cs typeface="Lato" panose="020F0502020204030203" pitchFamily="34" charset="0"/>
              </a:rPr>
              <a:t>your </a:t>
            </a:r>
            <a:r>
              <a:rPr sz="2400" spc="-20" dirty="0">
                <a:latin typeface="Lato" panose="020F0502020204030203" pitchFamily="34" charset="0"/>
                <a:ea typeface="Lato" panose="020F0502020204030203" pitchFamily="34" charset="0"/>
                <a:cs typeface="Lato" panose="020F0502020204030203" pitchFamily="34" charset="0"/>
              </a:rPr>
              <a:t>data </a:t>
            </a:r>
            <a:r>
              <a:rPr sz="2400" spc="-5" dirty="0">
                <a:latin typeface="Lato" panose="020F0502020204030203" pitchFamily="34" charset="0"/>
                <a:ea typeface="Lato" panose="020F0502020204030203" pitchFamily="34" charset="0"/>
                <a:cs typeface="Lato" panose="020F0502020204030203" pitchFamily="34" charset="0"/>
              </a:rPr>
              <a:t>science</a:t>
            </a:r>
            <a:r>
              <a:rPr sz="2400" spc="2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questions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605"/>
              </a:spcBef>
              <a:buFont typeface="Arial"/>
              <a:buChar char="•"/>
              <a:tabLst>
                <a:tab pos="1155700" algn="l"/>
              </a:tabLst>
            </a:pPr>
            <a:r>
              <a:rPr sz="2400" spc="-20" dirty="0">
                <a:latin typeface="Lato" panose="020F0502020204030203" pitchFamily="34" charset="0"/>
                <a:ea typeface="Lato" panose="020F0502020204030203" pitchFamily="34" charset="0"/>
                <a:cs typeface="Lato" panose="020F0502020204030203" pitchFamily="34" charset="0"/>
              </a:rPr>
              <a:t>Data</a:t>
            </a:r>
            <a:r>
              <a:rPr sz="2400" spc="-10" dirty="0">
                <a:latin typeface="Lato" panose="020F0502020204030203" pitchFamily="34" charset="0"/>
                <a:ea typeface="Lato" panose="020F0502020204030203" pitchFamily="34" charset="0"/>
                <a:cs typeface="Lato" panose="020F0502020204030203" pitchFamily="34" charset="0"/>
              </a:rPr>
              <a:t> management</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5" dirty="0">
                <a:latin typeface="Lato" panose="020F0502020204030203" pitchFamily="34" charset="0"/>
                <a:ea typeface="Lato" panose="020F0502020204030203" pitchFamily="34" charset="0"/>
                <a:cs typeface="Lato" panose="020F0502020204030203" pitchFamily="34" charset="0"/>
              </a:rPr>
              <a:t>Machine learning</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55"/>
              </a:spcBef>
              <a:buFont typeface="Arial"/>
              <a:buChar char="•"/>
              <a:tabLst>
                <a:tab pos="1155700" algn="l"/>
              </a:tabLst>
            </a:pPr>
            <a:r>
              <a:rPr sz="2400" spc="-15" dirty="0">
                <a:latin typeface="Lato" panose="020F0502020204030203" pitchFamily="34" charset="0"/>
                <a:ea typeface="Lato" panose="020F0502020204030203" pitchFamily="34" charset="0"/>
                <a:cs typeface="Lato" panose="020F0502020204030203" pitchFamily="34" charset="0"/>
              </a:rPr>
              <a:t>Statistics</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85"/>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Visualization</a:t>
            </a:r>
            <a:endParaRPr sz="2400" dirty="0">
              <a:latin typeface="Lato" panose="020F0502020204030203" pitchFamily="34" charset="0"/>
              <a:ea typeface="Lato" panose="020F0502020204030203" pitchFamily="34" charset="0"/>
              <a:cs typeface="Lato" panose="020F0502020204030203" pitchFamily="34" charset="0"/>
            </a:endParaRPr>
          </a:p>
          <a:p>
            <a:pPr marL="698500" lvl="1" indent="-228600">
              <a:spcBef>
                <a:spcPts val="590"/>
              </a:spcBef>
              <a:buFont typeface="Arial"/>
              <a:buChar char="•"/>
              <a:tabLst>
                <a:tab pos="1155700" algn="l"/>
              </a:tabLst>
            </a:pPr>
            <a:r>
              <a:rPr sz="2400" spc="-10" dirty="0">
                <a:latin typeface="Lato" panose="020F0502020204030203" pitchFamily="34" charset="0"/>
                <a:ea typeface="Lato" panose="020F0502020204030203" pitchFamily="34" charset="0"/>
                <a:cs typeface="Lato" panose="020F0502020204030203" pitchFamily="34" charset="0"/>
              </a:rPr>
              <a:t>Software</a:t>
            </a:r>
            <a:r>
              <a:rPr sz="2400" spc="-5" dirty="0">
                <a:latin typeface="Lato" panose="020F0502020204030203" pitchFamily="34" charset="0"/>
                <a:ea typeface="Lato" panose="020F0502020204030203" pitchFamily="34" charset="0"/>
                <a:cs typeface="Lato" panose="020F0502020204030203" pitchFamily="34" charset="0"/>
              </a:rPr>
              <a:t> engineering</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p:nvPr/>
        </p:nvSpPr>
        <p:spPr>
          <a:xfrm>
            <a:off x="5642479" y="265313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7194" y="4820156"/>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49744"/>
            <a:ext cx="8229600" cy="382156"/>
          </a:xfrm>
          <a:prstGeom prst="rect">
            <a:avLst/>
          </a:prstGeom>
        </p:spPr>
        <p:txBody>
          <a:bodyPr vert="horz" wrap="square" lIns="0" tIns="12700" rIns="0" bIns="0" rtlCol="0">
            <a:spAutoFit/>
          </a:bodyPr>
          <a:lstStyle/>
          <a:p>
            <a:pPr marL="13970">
              <a:lnSpc>
                <a:spcPct val="100000"/>
              </a:lnSpc>
              <a:spcBef>
                <a:spcPts val="100"/>
              </a:spcBef>
            </a:pPr>
            <a:r>
              <a:rPr lang="en-US" sz="2400" dirty="0"/>
              <a:t>We must validate that the model does its job</a:t>
            </a:r>
            <a:endParaRPr sz="2400" spc="-5" dirty="0"/>
          </a:p>
        </p:txBody>
      </p:sp>
      <p:sp>
        <p:nvSpPr>
          <p:cNvPr id="4" name="object 4"/>
          <p:cNvSpPr txBox="1"/>
          <p:nvPr/>
        </p:nvSpPr>
        <p:spPr>
          <a:xfrm>
            <a:off x="535940" y="1504743"/>
            <a:ext cx="8016875" cy="2427587"/>
          </a:xfrm>
          <a:prstGeom prst="rect">
            <a:avLst/>
          </a:prstGeom>
        </p:spPr>
        <p:txBody>
          <a:bodyPr vert="horz" wrap="square" lIns="0" tIns="64769" rIns="0" bIns="0" rtlCol="0">
            <a:spAutoFit/>
          </a:bodyPr>
          <a:lstStyle/>
          <a:p>
            <a:pPr marL="12700">
              <a:lnSpc>
                <a:spcPct val="100000"/>
              </a:lnSpc>
              <a:spcBef>
                <a:spcPts val="509"/>
              </a:spcBef>
              <a:tabLst>
                <a:tab pos="354965" algn="l"/>
                <a:tab pos="355600" algn="l"/>
              </a:tabLst>
            </a:pPr>
            <a:r>
              <a:rPr sz="2400" b="1" spc="-55" dirty="0">
                <a:latin typeface="Lato Heavy" panose="020F0502020204030203" pitchFamily="34" charset="0"/>
                <a:ea typeface="Lato Heavy" panose="020F0502020204030203" pitchFamily="34" charset="0"/>
                <a:cs typeface="Lato Heavy" panose="020F0502020204030203" pitchFamily="34" charset="0"/>
              </a:rPr>
              <a:t>Train </a:t>
            </a:r>
            <a:r>
              <a:rPr sz="2400" b="1" dirty="0">
                <a:latin typeface="Lato Heavy" panose="020F0502020204030203" pitchFamily="34" charset="0"/>
                <a:ea typeface="Lato Heavy" panose="020F0502020204030203" pitchFamily="34" charset="0"/>
                <a:cs typeface="Lato Heavy" panose="020F0502020204030203" pitchFamily="34" charset="0"/>
              </a:rPr>
              <a:t>/ </a:t>
            </a:r>
            <a:r>
              <a:rPr sz="2400" b="1" spc="-20" dirty="0">
                <a:latin typeface="Lato Heavy" panose="020F0502020204030203" pitchFamily="34" charset="0"/>
                <a:ea typeface="Lato Heavy" panose="020F0502020204030203" pitchFamily="34" charset="0"/>
                <a:cs typeface="Lato Heavy" panose="020F0502020204030203" pitchFamily="34" charset="0"/>
              </a:rPr>
              <a:t>test</a:t>
            </a:r>
            <a:r>
              <a:rPr sz="2400" b="1" spc="50" dirty="0">
                <a:latin typeface="Lato Heavy" panose="020F0502020204030203" pitchFamily="34" charset="0"/>
                <a:ea typeface="Lato Heavy" panose="020F0502020204030203" pitchFamily="34" charset="0"/>
                <a:cs typeface="Lato Heavy" panose="020F0502020204030203" pitchFamily="34" charset="0"/>
              </a:rPr>
              <a:t> </a:t>
            </a:r>
            <a:r>
              <a:rPr sz="2400" b="1" spc="-5" dirty="0">
                <a:latin typeface="Lato Heavy" panose="020F0502020204030203" pitchFamily="34" charset="0"/>
                <a:ea typeface="Lato Heavy" panose="020F0502020204030203" pitchFamily="34" charset="0"/>
                <a:cs typeface="Lato Heavy" panose="020F0502020204030203" pitchFamily="34" charset="0"/>
              </a:rPr>
              <a:t>split</a:t>
            </a:r>
            <a:endParaRPr sz="24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360"/>
              </a:spcBef>
              <a:buFont typeface="Arial"/>
              <a:buChar char="–"/>
              <a:tabLst>
                <a:tab pos="755650" algn="l"/>
              </a:tabLst>
            </a:pPr>
            <a:r>
              <a:rPr sz="2400" spc="-5" dirty="0">
                <a:latin typeface="Lato" panose="020F0502020204030203" pitchFamily="34" charset="0"/>
                <a:ea typeface="Lato" panose="020F0502020204030203" pitchFamily="34" charset="0"/>
                <a:cs typeface="Lato" panose="020F0502020204030203" pitchFamily="34" charset="0"/>
              </a:rPr>
              <a:t>How </a:t>
            </a:r>
            <a:r>
              <a:rPr sz="2400" spc="-10" dirty="0">
                <a:latin typeface="Lato" panose="020F0502020204030203" pitchFamily="34" charset="0"/>
                <a:ea typeface="Lato" panose="020F0502020204030203" pitchFamily="34" charset="0"/>
                <a:cs typeface="Lato" panose="020F0502020204030203" pitchFamily="34" charset="0"/>
              </a:rPr>
              <a:t>can </a:t>
            </a:r>
            <a:r>
              <a:rPr sz="2400" spc="-15" dirty="0">
                <a:latin typeface="Lato" panose="020F0502020204030203" pitchFamily="34" charset="0"/>
                <a:ea typeface="Lato" panose="020F0502020204030203" pitchFamily="34" charset="0"/>
                <a:cs typeface="Lato" panose="020F0502020204030203" pitchFamily="34" charset="0"/>
              </a:rPr>
              <a:t>you </a:t>
            </a:r>
            <a:r>
              <a:rPr sz="2400" spc="-10" dirty="0">
                <a:latin typeface="Lato" panose="020F0502020204030203" pitchFamily="34" charset="0"/>
                <a:ea typeface="Lato" panose="020F0502020204030203" pitchFamily="34" charset="0"/>
                <a:cs typeface="Lato" panose="020F0502020204030203" pitchFamily="34" charset="0"/>
              </a:rPr>
              <a:t>identify</a:t>
            </a:r>
            <a:r>
              <a:rPr sz="2400" spc="35"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overfitting?</a:t>
            </a:r>
            <a:endParaRPr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340"/>
              </a:spcBef>
              <a:buFont typeface="Arial"/>
              <a:buChar char="–"/>
              <a:tabLst>
                <a:tab pos="755650" algn="l"/>
              </a:tabLst>
            </a:pPr>
            <a:r>
              <a:rPr sz="2400" spc="-15" dirty="0">
                <a:latin typeface="Lato" panose="020F0502020204030203" pitchFamily="34" charset="0"/>
                <a:ea typeface="Lato" panose="020F0502020204030203" pitchFamily="34" charset="0"/>
                <a:cs typeface="Lato" panose="020F0502020204030203" pitchFamily="34" charset="0"/>
              </a:rPr>
              <a:t>Partition your </a:t>
            </a:r>
            <a:r>
              <a:rPr sz="2400" spc="-5" dirty="0">
                <a:latin typeface="Lato" panose="020F0502020204030203" pitchFamily="34" charset="0"/>
                <a:ea typeface="Lato" panose="020F0502020204030203" pitchFamily="34" charset="0"/>
                <a:cs typeface="Lato" panose="020F0502020204030203" pitchFamily="34" charset="0"/>
              </a:rPr>
              <a:t>input </a:t>
            </a:r>
            <a:r>
              <a:rPr sz="2400" spc="-20" dirty="0">
                <a:latin typeface="Lato" panose="020F0502020204030203" pitchFamily="34" charset="0"/>
                <a:ea typeface="Lato" panose="020F0502020204030203" pitchFamily="34" charset="0"/>
                <a:cs typeface="Lato" panose="020F0502020204030203" pitchFamily="34" charset="0"/>
              </a:rPr>
              <a:t>data</a:t>
            </a:r>
            <a:r>
              <a:rPr sz="2400" spc="30" dirty="0">
                <a:latin typeface="Lato" panose="020F0502020204030203" pitchFamily="34" charset="0"/>
                <a:ea typeface="Lato" panose="020F0502020204030203" pitchFamily="34" charset="0"/>
                <a:cs typeface="Lato" panose="020F0502020204030203" pitchFamily="34" charset="0"/>
              </a:rPr>
              <a:t> </a:t>
            </a:r>
            <a:r>
              <a:rPr sz="2400" spc="-15" dirty="0">
                <a:latin typeface="Lato" panose="020F0502020204030203" pitchFamily="34" charset="0"/>
                <a:ea typeface="Lato" panose="020F0502020204030203" pitchFamily="34" charset="0"/>
                <a:cs typeface="Lato" panose="020F0502020204030203" pitchFamily="34" charset="0"/>
              </a:rPr>
              <a:t>into</a:t>
            </a:r>
            <a:endParaRPr sz="2400" dirty="0">
              <a:latin typeface="Lato" panose="020F0502020204030203" pitchFamily="34" charset="0"/>
              <a:ea typeface="Lato" panose="020F0502020204030203" pitchFamily="34" charset="0"/>
              <a:cs typeface="Lato" panose="020F0502020204030203" pitchFamily="34" charset="0"/>
            </a:endParaRPr>
          </a:p>
          <a:p>
            <a:pPr marL="1155700" lvl="2" indent="-228600">
              <a:lnSpc>
                <a:spcPct val="100000"/>
              </a:lnSpc>
              <a:spcBef>
                <a:spcPts val="305"/>
              </a:spcBef>
              <a:buFont typeface="Arial"/>
              <a:buChar char="•"/>
              <a:tabLst>
                <a:tab pos="1155700" algn="l"/>
              </a:tabLst>
            </a:pPr>
            <a:r>
              <a:rPr sz="2400" spc="-25"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set (e.g. 80%) used </a:t>
            </a:r>
            <a:r>
              <a:rPr sz="2400" spc="-15" dirty="0">
                <a:latin typeface="Lato" panose="020F0502020204030203" pitchFamily="34" charset="0"/>
                <a:ea typeface="Lato" panose="020F0502020204030203" pitchFamily="34" charset="0"/>
                <a:cs typeface="Lato" panose="020F0502020204030203" pitchFamily="34" charset="0"/>
              </a:rPr>
              <a:t>to </a:t>
            </a:r>
            <a:r>
              <a:rPr sz="2400" dirty="0">
                <a:latin typeface="Lato" panose="020F0502020204030203" pitchFamily="34" charset="0"/>
                <a:ea typeface="Lato" panose="020F0502020204030203" pitchFamily="34" charset="0"/>
                <a:cs typeface="Lato" panose="020F0502020204030203" pitchFamily="34" charset="0"/>
              </a:rPr>
              <a:t>build </a:t>
            </a:r>
            <a:r>
              <a:rPr sz="2400" spc="-5" dirty="0">
                <a:latin typeface="Lato" panose="020F0502020204030203" pitchFamily="34" charset="0"/>
                <a:ea typeface="Lato" panose="020F0502020204030203" pitchFamily="34" charset="0"/>
                <a:cs typeface="Lato" panose="020F0502020204030203" pitchFamily="34" charset="0"/>
              </a:rPr>
              <a:t>the ML model</a:t>
            </a:r>
            <a:endParaRPr sz="2400" dirty="0">
              <a:latin typeface="Lato" panose="020F0502020204030203" pitchFamily="34" charset="0"/>
              <a:ea typeface="Lato" panose="020F0502020204030203" pitchFamily="34" charset="0"/>
              <a:cs typeface="Lato" panose="020F0502020204030203" pitchFamily="34" charset="0"/>
            </a:endParaRPr>
          </a:p>
          <a:p>
            <a:pPr marL="1155700" marR="5080" lvl="2" indent="-228600">
              <a:lnSpc>
                <a:spcPts val="2570"/>
              </a:lnSpc>
              <a:spcBef>
                <a:spcPts val="665"/>
              </a:spcBef>
              <a:buFont typeface="Arial"/>
              <a:buChar char="•"/>
              <a:tabLst>
                <a:tab pos="1155700" algn="l"/>
              </a:tabLst>
            </a:pPr>
            <a:r>
              <a:rPr sz="2400" spc="-60" dirty="0">
                <a:latin typeface="Lato" panose="020F0502020204030203" pitchFamily="34" charset="0"/>
                <a:ea typeface="Lato" panose="020F0502020204030203" pitchFamily="34" charset="0"/>
                <a:cs typeface="Lato" panose="020F0502020204030203" pitchFamily="34" charset="0"/>
              </a:rPr>
              <a:t>Test </a:t>
            </a:r>
            <a:r>
              <a:rPr sz="2400" spc="-5" dirty="0">
                <a:latin typeface="Lato" panose="020F0502020204030203" pitchFamily="34" charset="0"/>
                <a:ea typeface="Lato" panose="020F0502020204030203" pitchFamily="34" charset="0"/>
                <a:cs typeface="Lato" panose="020F0502020204030203" pitchFamily="34" charset="0"/>
              </a:rPr>
              <a:t>set </a:t>
            </a:r>
            <a:r>
              <a:rPr sz="2400" dirty="0">
                <a:latin typeface="Lato" panose="020F0502020204030203" pitchFamily="34" charset="0"/>
                <a:ea typeface="Lato" panose="020F0502020204030203" pitchFamily="34" charset="0"/>
                <a:cs typeface="Lato" panose="020F0502020204030203" pitchFamily="34" charset="0"/>
              </a:rPr>
              <a:t>(e.g. </a:t>
            </a:r>
            <a:r>
              <a:rPr sz="2400" spc="-5" dirty="0">
                <a:latin typeface="Lato" panose="020F0502020204030203" pitchFamily="34" charset="0"/>
                <a:ea typeface="Lato" panose="020F0502020204030203" pitchFamily="34" charset="0"/>
                <a:cs typeface="Lato" panose="020F0502020204030203" pitchFamily="34" charset="0"/>
              </a:rPr>
              <a:t>20%) used </a:t>
            </a:r>
            <a:r>
              <a:rPr sz="2400" spc="-15" dirty="0">
                <a:latin typeface="Lato" panose="020F0502020204030203" pitchFamily="34" charset="0"/>
                <a:ea typeface="Lato" panose="020F0502020204030203" pitchFamily="34" charset="0"/>
                <a:cs typeface="Lato" panose="020F0502020204030203" pitchFamily="34" charset="0"/>
              </a:rPr>
              <a:t>to validate </a:t>
            </a:r>
            <a:r>
              <a:rPr sz="2400" dirty="0">
                <a:latin typeface="Lato" panose="020F0502020204030203" pitchFamily="34" charset="0"/>
                <a:ea typeface="Lato" panose="020F0502020204030203" pitchFamily="34" charset="0"/>
                <a:cs typeface="Lato" panose="020F0502020204030203" pitchFamily="34" charset="0"/>
              </a:rPr>
              <a:t>and </a:t>
            </a:r>
            <a:r>
              <a:rPr sz="2400" spc="-15" dirty="0">
                <a:latin typeface="Lato" panose="020F0502020204030203" pitchFamily="34" charset="0"/>
                <a:ea typeface="Lato" panose="020F0502020204030203" pitchFamily="34" charset="0"/>
                <a:cs typeface="Lato" panose="020F0502020204030203" pitchFamily="34" charset="0"/>
              </a:rPr>
              <a:t>characterize </a:t>
            </a:r>
            <a:r>
              <a:rPr sz="2400" spc="-5" dirty="0">
                <a:latin typeface="Lato" panose="020F0502020204030203" pitchFamily="34" charset="0"/>
                <a:ea typeface="Lato" panose="020F0502020204030203" pitchFamily="34" charset="0"/>
                <a:cs typeface="Lato" panose="020F0502020204030203" pitchFamily="34" charset="0"/>
              </a:rPr>
              <a:t>the  </a:t>
            </a:r>
            <a:r>
              <a:rPr sz="2400" spc="-10" dirty="0">
                <a:latin typeface="Lato" panose="020F0502020204030203" pitchFamily="34" charset="0"/>
                <a:ea typeface="Lato" panose="020F0502020204030203" pitchFamily="34" charset="0"/>
                <a:cs typeface="Lato" panose="020F0502020204030203" pitchFamily="34" charset="0"/>
              </a:rPr>
              <a:t>error </a:t>
            </a:r>
            <a:r>
              <a:rPr sz="2400" spc="-5" dirty="0">
                <a:latin typeface="Lato" panose="020F0502020204030203" pitchFamily="34" charset="0"/>
                <a:ea typeface="Lato" panose="020F0502020204030203" pitchFamily="34" charset="0"/>
                <a:cs typeface="Lato" panose="020F0502020204030203" pitchFamily="34" charset="0"/>
              </a:rPr>
              <a:t>in the</a:t>
            </a:r>
            <a:r>
              <a:rPr sz="2400" dirty="0">
                <a:latin typeface="Lato" panose="020F0502020204030203" pitchFamily="34" charset="0"/>
                <a:ea typeface="Lato" panose="020F0502020204030203" pitchFamily="34" charset="0"/>
                <a:cs typeface="Lato" panose="020F0502020204030203" pitchFamily="34" charset="0"/>
              </a:rPr>
              <a:t> </a:t>
            </a:r>
            <a:r>
              <a:rPr sz="2400" spc="-5" dirty="0">
                <a:latin typeface="Lato" panose="020F0502020204030203" pitchFamily="34" charset="0"/>
                <a:ea typeface="Lato" panose="020F0502020204030203" pitchFamily="34" charset="0"/>
                <a:cs typeface="Lato" panose="020F0502020204030203" pitchFamily="34" charset="0"/>
              </a:rPr>
              <a:t>model</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903279" y="5582416"/>
            <a:ext cx="7268545" cy="830356"/>
          </a:xfrm>
          <a:prstGeom prst="rect">
            <a:avLst/>
          </a:prstGeom>
        </p:spPr>
        <p:txBody>
          <a:bodyPr vert="horz" wrap="square" lIns="0" tIns="60325" rIns="0" bIns="0" rtlCol="0">
            <a:spAutoFit/>
          </a:bodyPr>
          <a:lstStyle/>
          <a:p>
            <a:pPr marL="15875" marR="5080" indent="-15875" algn="ctr">
              <a:lnSpc>
                <a:spcPts val="3030"/>
              </a:lnSpc>
              <a:spcBef>
                <a:spcPts val="475"/>
              </a:spcBef>
            </a:pPr>
            <a:r>
              <a:rPr sz="2400" b="1" spc="-10" dirty="0">
                <a:latin typeface="Lato" panose="020F0502020204030203" pitchFamily="34" charset="0"/>
                <a:ea typeface="Lato" panose="020F0502020204030203" pitchFamily="34" charset="0"/>
                <a:cs typeface="Lato" panose="020F0502020204030203" pitchFamily="34" charset="0"/>
              </a:rPr>
              <a:t>Never ever ever ever ever </a:t>
            </a:r>
            <a:r>
              <a:rPr sz="2400" spc="-15" dirty="0">
                <a:latin typeface="Lato" panose="020F0502020204030203" pitchFamily="34" charset="0"/>
                <a:ea typeface="Lato" panose="020F0502020204030203" pitchFamily="34" charset="0"/>
                <a:cs typeface="Lato" panose="020F0502020204030203" pitchFamily="34" charset="0"/>
              </a:rPr>
              <a:t>contaminate your </a:t>
            </a:r>
            <a:r>
              <a:rPr sz="2400" spc="-5" dirty="0">
                <a:latin typeface="Lato" panose="020F0502020204030203" pitchFamily="34" charset="0"/>
                <a:ea typeface="Lato" panose="020F0502020204030203" pitchFamily="34" charset="0"/>
                <a:cs typeface="Lato" panose="020F0502020204030203" pitchFamily="34" charset="0"/>
              </a:rPr>
              <a:t>model </a:t>
            </a:r>
            <a:r>
              <a:rPr sz="2400" spc="-10" dirty="0">
                <a:latin typeface="Lato" panose="020F0502020204030203" pitchFamily="34" charset="0"/>
                <a:ea typeface="Lato" panose="020F0502020204030203" pitchFamily="34" charset="0"/>
                <a:cs typeface="Lato" panose="020F0502020204030203" pitchFamily="34" charset="0"/>
              </a:rPr>
              <a:t>training </a:t>
            </a:r>
            <a:r>
              <a:rPr sz="2400" spc="-5" dirty="0">
                <a:latin typeface="Lato" panose="020F0502020204030203" pitchFamily="34" charset="0"/>
                <a:ea typeface="Lato" panose="020F0502020204030203" pitchFamily="34" charset="0"/>
                <a:cs typeface="Lato" panose="020F0502020204030203" pitchFamily="34" charset="0"/>
              </a:rPr>
              <a:t>with </a:t>
            </a:r>
            <a:r>
              <a:rPr sz="2400" spc="-20" dirty="0">
                <a:latin typeface="Lato" panose="020F0502020204030203" pitchFamily="34" charset="0"/>
                <a:ea typeface="Lato" panose="020F0502020204030203" pitchFamily="34" charset="0"/>
                <a:cs typeface="Lato" panose="020F0502020204030203" pitchFamily="34" charset="0"/>
              </a:rPr>
              <a:t>data from </a:t>
            </a:r>
            <a:r>
              <a:rPr sz="2400" dirty="0">
                <a:latin typeface="Lato" panose="020F0502020204030203" pitchFamily="34" charset="0"/>
                <a:ea typeface="Lato" panose="020F0502020204030203" pitchFamily="34" charset="0"/>
                <a:cs typeface="Lato" panose="020F0502020204030203" pitchFamily="34" charset="0"/>
              </a:rPr>
              <a:t>the </a:t>
            </a:r>
            <a:r>
              <a:rPr sz="2400" spc="-20" dirty="0">
                <a:latin typeface="Lato" panose="020F0502020204030203" pitchFamily="34" charset="0"/>
                <a:ea typeface="Lato" panose="020F0502020204030203" pitchFamily="34" charset="0"/>
                <a:cs typeface="Lato" panose="020F0502020204030203" pitchFamily="34" charset="0"/>
              </a:rPr>
              <a:t>test</a:t>
            </a:r>
            <a:r>
              <a:rPr sz="2400" spc="55" dirty="0">
                <a:latin typeface="Lato" panose="020F0502020204030203" pitchFamily="34" charset="0"/>
                <a:ea typeface="Lato" panose="020F0502020204030203" pitchFamily="34" charset="0"/>
                <a:cs typeface="Lato" panose="020F0502020204030203" pitchFamily="34" charset="0"/>
              </a:rPr>
              <a:t> </a:t>
            </a:r>
            <a:r>
              <a:rPr sz="2400" spc="-10" dirty="0">
                <a:latin typeface="Lato" panose="020F0502020204030203" pitchFamily="34" charset="0"/>
                <a:ea typeface="Lato" panose="020F0502020204030203" pitchFamily="34" charset="0"/>
                <a:cs typeface="Lato" panose="020F0502020204030203" pitchFamily="34" charset="0"/>
              </a:rPr>
              <a:t>set</a:t>
            </a:r>
            <a:r>
              <a:rPr lang="en-US" sz="2400" spc="-10" dirty="0">
                <a:latin typeface="Lato" panose="020F0502020204030203" pitchFamily="34" charset="0"/>
                <a:ea typeface="Lato" panose="020F0502020204030203" pitchFamily="34" charset="0"/>
                <a:cs typeface="Lato" panose="020F0502020204030203" pitchFamily="34" charset="0"/>
              </a:rPr>
              <a:t>!!!</a:t>
            </a:r>
            <a:endParaRPr sz="24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txBox="1"/>
          <p:nvPr/>
        </p:nvSpPr>
        <p:spPr>
          <a:xfrm>
            <a:off x="1435260" y="4264761"/>
            <a:ext cx="6204585" cy="457200"/>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Lato" panose="020F0502020204030203" pitchFamily="34" charset="0"/>
                <a:ea typeface="Lato" panose="020F0502020204030203" pitchFamily="34" charset="0"/>
                <a:cs typeface="Lato" panose="020F0502020204030203" pitchFamily="34" charset="0"/>
              </a:rPr>
              <a:t>Data</a:t>
            </a:r>
            <a:r>
              <a:rPr sz="180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7" name="object 7"/>
          <p:cNvSpPr txBox="1"/>
          <p:nvPr/>
        </p:nvSpPr>
        <p:spPr>
          <a:xfrm>
            <a:off x="1004191" y="5053884"/>
            <a:ext cx="4433570" cy="457200"/>
          </a:xfrm>
          <a:prstGeom prst="rect">
            <a:avLst/>
          </a:prstGeom>
          <a:solidFill>
            <a:schemeClr val="tx2">
              <a:lumMod val="20000"/>
              <a:lumOff val="80000"/>
            </a:schemeClr>
          </a:solidFill>
          <a:ln w="25400">
            <a:solidFill>
              <a:schemeClr val="tx2"/>
            </a:solidFill>
          </a:ln>
        </p:spPr>
        <p:txBody>
          <a:bodyPr vert="horz" wrap="square" lIns="0" tIns="64135" rIns="0" bIns="0" rtlCol="0">
            <a:spAutoFit/>
          </a:bodyPr>
          <a:lstStyle/>
          <a:p>
            <a:pPr algn="ctr">
              <a:lnSpc>
                <a:spcPct val="100000"/>
              </a:lnSpc>
              <a:spcBef>
                <a:spcPts val="505"/>
              </a:spcBef>
            </a:pPr>
            <a:r>
              <a:rPr sz="1800" spc="-25" dirty="0">
                <a:solidFill>
                  <a:schemeClr val="tx2"/>
                </a:solidFill>
                <a:latin typeface="Lato" panose="020F0502020204030203" pitchFamily="34" charset="0"/>
                <a:ea typeface="Lato" panose="020F0502020204030203" pitchFamily="34" charset="0"/>
                <a:cs typeface="Lato" panose="020F0502020204030203" pitchFamily="34" charset="0"/>
              </a:rPr>
              <a:t>Training</a:t>
            </a:r>
            <a:r>
              <a:rPr sz="1800" dirty="0">
                <a:solidFill>
                  <a:schemeClr val="tx2"/>
                </a:solidFill>
                <a:latin typeface="Lato" panose="020F0502020204030203" pitchFamily="34" charset="0"/>
                <a:ea typeface="Lato" panose="020F0502020204030203" pitchFamily="34" charset="0"/>
                <a:cs typeface="Lato" panose="020F0502020204030203" pitchFamily="34" charset="0"/>
              </a:rPr>
              <a:t> </a:t>
            </a:r>
            <a:r>
              <a:rPr sz="1800" spc="-15" dirty="0">
                <a:solidFill>
                  <a:schemeClr val="tx2"/>
                </a:solidFill>
                <a:latin typeface="Lato" panose="020F0502020204030203" pitchFamily="34" charset="0"/>
                <a:ea typeface="Lato" panose="020F0502020204030203" pitchFamily="34" charset="0"/>
                <a:cs typeface="Lato" panose="020F0502020204030203" pitchFamily="34" charset="0"/>
              </a:rPr>
              <a:t>data</a:t>
            </a:r>
            <a:endParaRPr sz="180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9" name="object 9"/>
          <p:cNvSpPr txBox="1"/>
          <p:nvPr/>
        </p:nvSpPr>
        <p:spPr>
          <a:xfrm>
            <a:off x="6159221" y="5053884"/>
            <a:ext cx="1771014" cy="457200"/>
          </a:xfrm>
          <a:prstGeom prst="rect">
            <a:avLst/>
          </a:prstGeom>
          <a:solidFill>
            <a:schemeClr val="accent4">
              <a:lumMod val="40000"/>
              <a:lumOff val="60000"/>
            </a:schemeClr>
          </a:solidFill>
          <a:ln w="25400">
            <a:solidFill>
              <a:schemeClr val="accent4">
                <a:lumMod val="75000"/>
              </a:schemeClr>
            </a:solidFill>
          </a:ln>
        </p:spPr>
        <p:txBody>
          <a:bodyPr vert="horz" wrap="square" lIns="0" tIns="64135" rIns="0" bIns="0" rtlCol="0">
            <a:spAutoFit/>
          </a:bodyPr>
          <a:lstStyle/>
          <a:p>
            <a:pPr marL="328930">
              <a:lnSpc>
                <a:spcPct val="100000"/>
              </a:lnSpc>
              <a:spcBef>
                <a:spcPts val="505"/>
              </a:spcBef>
            </a:pPr>
            <a:r>
              <a:rPr sz="1800" spc="-3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Testing</a:t>
            </a:r>
            <a:r>
              <a:rPr sz="1800" spc="-1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 </a:t>
            </a:r>
            <a:r>
              <a:rPr sz="1800" spc="-15"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rPr>
              <a:t>data</a:t>
            </a:r>
            <a:endParaRPr sz="1800" dirty="0">
              <a:solidFill>
                <a:schemeClr val="accent4">
                  <a:lumMod val="50000"/>
                </a:schemeClr>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pic>
        <p:nvPicPr>
          <p:cNvPr id="3074" name="Picture 2" descr="Oh No You Didnt GIF by happydog">
            <a:extLst>
              <a:ext uri="{FF2B5EF4-FFF2-40B4-BE49-F238E27FC236}">
                <a16:creationId xmlns:a16="http://schemas.microsoft.com/office/drawing/2014/main" id="{C299BF2B-D7CE-9A40-8141-767F57C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596" y="5582416"/>
            <a:ext cx="1238438" cy="104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70DF-24CA-AA4D-9249-1B12631AA14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449C793-D10E-0E4C-BAB0-9A6467B1ADD7}"/>
              </a:ext>
            </a:extLst>
          </p:cNvPr>
          <p:cNvSpPr>
            <a:spLocks noGrp="1"/>
          </p:cNvSpPr>
          <p:nvPr>
            <p:ph idx="1"/>
          </p:nvPr>
        </p:nvSpPr>
        <p:spPr>
          <a:xfrm>
            <a:off x="457200" y="1664303"/>
            <a:ext cx="8229600" cy="5408010"/>
          </a:xfrm>
        </p:spPr>
        <p:txBody>
          <a:bodyPr>
            <a:normAutofit/>
          </a:bodyPr>
          <a:lstStyle/>
          <a:p>
            <a:pPr marL="0" indent="0" algn="ctr">
              <a:buNone/>
            </a:pPr>
            <a:endParaRPr lang="en-US" dirty="0"/>
          </a:p>
          <a:p>
            <a:pPr marL="0" indent="0" algn="ctr">
              <a:buNone/>
            </a:pPr>
            <a:r>
              <a:rPr lang="en-US" dirty="0"/>
              <a:t>Please </a:t>
            </a:r>
            <a:r>
              <a:rPr lang="en-US" b="1" dirty="0"/>
              <a:t>read and make sure to respect the code of conduct</a:t>
            </a:r>
          </a:p>
          <a:p>
            <a:pPr marL="0" indent="0" algn="ctr">
              <a:buNone/>
            </a:pPr>
            <a:r>
              <a:rPr lang="en-US" dirty="0"/>
              <a:t> </a:t>
            </a:r>
          </a:p>
          <a:p>
            <a:pPr marL="0" indent="0" algn="ctr">
              <a:buNone/>
            </a:pPr>
            <a:r>
              <a:rPr lang="en-US" dirty="0">
                <a:hlinkClick r:id="rId2"/>
              </a:rPr>
              <a:t>https://uwdirect.github.io/code_of_conduct.html</a:t>
            </a:r>
            <a:endParaRPr lang="en-US" dirty="0"/>
          </a:p>
          <a:p>
            <a:pPr marL="0" indent="0" algn="ctr">
              <a:buNone/>
            </a:pPr>
            <a:endParaRPr lang="en-US" dirty="0"/>
          </a:p>
          <a:p>
            <a:pPr marL="0" indent="0" algn="ctr">
              <a:buNone/>
            </a:pPr>
            <a:r>
              <a:rPr lang="en-US" dirty="0"/>
              <a:t>If you find cases where the code of conduct is not being respected, let us know! </a:t>
            </a:r>
          </a:p>
          <a:p>
            <a:pPr marL="0" indent="0" algn="ctr">
              <a:buNone/>
            </a:pPr>
            <a:r>
              <a:rPr lang="en-US" dirty="0"/>
              <a:t>If you do not respect the code of conduct, we may refer to the university for action.</a:t>
            </a:r>
          </a:p>
          <a:p>
            <a:pPr marL="0" indent="0" algn="ctr">
              <a:buNone/>
            </a:pPr>
            <a:endParaRPr lang="en-US" dirty="0"/>
          </a:p>
          <a:p>
            <a:pPr>
              <a:buFont typeface="Arial" panose="020B0604020202020204" pitchFamily="34" charset="0"/>
              <a:buChar char="•"/>
            </a:pPr>
            <a:endParaRPr lang="en-US" dirty="0"/>
          </a:p>
          <a:p>
            <a:pPr marL="0" indent="0" algn="ctr">
              <a:buNone/>
            </a:pPr>
            <a:endParaRPr lang="en-US" dirty="0"/>
          </a:p>
        </p:txBody>
      </p:sp>
    </p:spTree>
    <p:extLst>
      <p:ext uri="{BB962C8B-B14F-4D97-AF65-F5344CB8AC3E}">
        <p14:creationId xmlns:p14="http://schemas.microsoft.com/office/powerpoint/2010/main" val="693721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UW runs these concurrently</a:t>
            </a:r>
          </a:p>
        </p:txBody>
      </p:sp>
      <p:graphicFrame>
        <p:nvGraphicFramePr>
          <p:cNvPr id="4" name="Content Placeholder 5">
            <a:extLst>
              <a:ext uri="{FF2B5EF4-FFF2-40B4-BE49-F238E27FC236}">
                <a16:creationId xmlns:a16="http://schemas.microsoft.com/office/drawing/2014/main" id="{E2660AB1-97CA-4F1A-881F-5C89847D5C11}"/>
              </a:ext>
            </a:extLst>
          </p:cNvPr>
          <p:cNvGraphicFramePr>
            <a:graphicFrameLocks/>
          </p:cNvGraphicFramePr>
          <p:nvPr/>
        </p:nvGraphicFramePr>
        <p:xfrm>
          <a:off x="526106" y="5544852"/>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38526336"/>
                  </a:ext>
                </a:extLst>
              </a:tr>
            </a:tbl>
          </a:graphicData>
        </a:graphic>
      </p:graphicFrame>
      <p:sp>
        <p:nvSpPr>
          <p:cNvPr id="5" name="TextBox 4">
            <a:extLst>
              <a:ext uri="{FF2B5EF4-FFF2-40B4-BE49-F238E27FC236}">
                <a16:creationId xmlns:a16="http://schemas.microsoft.com/office/drawing/2014/main" id="{EB5CFCB4-E25F-4EE1-AEFA-62EA7524037F}"/>
              </a:ext>
            </a:extLst>
          </p:cNvPr>
          <p:cNvSpPr txBox="1"/>
          <p:nvPr/>
        </p:nvSpPr>
        <p:spPr>
          <a:xfrm>
            <a:off x="54836" y="5914130"/>
            <a:ext cx="526106" cy="369332"/>
          </a:xfrm>
          <a:prstGeom prst="rect">
            <a:avLst/>
          </a:prstGeom>
          <a:noFill/>
        </p:spPr>
        <p:txBody>
          <a:bodyPr wrap="none" rtlCol="0">
            <a:spAutoFit/>
          </a:bodyPr>
          <a:lstStyle/>
          <a:p>
            <a:r>
              <a:rPr lang="en-US" b="1" dirty="0"/>
              <a:t>AM</a:t>
            </a:r>
          </a:p>
        </p:txBody>
      </p:sp>
      <p:sp>
        <p:nvSpPr>
          <p:cNvPr id="6" name="TextBox 5">
            <a:extLst>
              <a:ext uri="{FF2B5EF4-FFF2-40B4-BE49-F238E27FC236}">
                <a16:creationId xmlns:a16="http://schemas.microsoft.com/office/drawing/2014/main" id="{09394309-84C5-41B1-B6DE-6AA20200151E}"/>
              </a:ext>
            </a:extLst>
          </p:cNvPr>
          <p:cNvSpPr txBox="1"/>
          <p:nvPr/>
        </p:nvSpPr>
        <p:spPr>
          <a:xfrm>
            <a:off x="54836" y="6283408"/>
            <a:ext cx="510076" cy="369332"/>
          </a:xfrm>
          <a:prstGeom prst="rect">
            <a:avLst/>
          </a:prstGeom>
          <a:noFill/>
        </p:spPr>
        <p:txBody>
          <a:bodyPr wrap="none" rtlCol="0">
            <a:spAutoFit/>
          </a:bodyPr>
          <a:lstStyle/>
          <a:p>
            <a:r>
              <a:rPr lang="en-US" b="1" dirty="0"/>
              <a:t>PM</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spTree>
    <p:extLst>
      <p:ext uri="{BB962C8B-B14F-4D97-AF65-F5344CB8AC3E}">
        <p14:creationId xmlns:p14="http://schemas.microsoft.com/office/powerpoint/2010/main" val="37193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quarters of courses in one!</a:t>
            </a:r>
          </a:p>
        </p:txBody>
      </p:sp>
      <p:sp>
        <p:nvSpPr>
          <p:cNvPr id="9" name="Content Placeholder 8">
            <a:extLst>
              <a:ext uri="{FF2B5EF4-FFF2-40B4-BE49-F238E27FC236}">
                <a16:creationId xmlns:a16="http://schemas.microsoft.com/office/drawing/2014/main" id="{9B20953F-1FF0-B048-A43D-981AF7DF254F}"/>
              </a:ext>
            </a:extLst>
          </p:cNvPr>
          <p:cNvSpPr>
            <a:spLocks noGrp="1"/>
          </p:cNvSpPr>
          <p:nvPr>
            <p:ph idx="1"/>
          </p:nvPr>
        </p:nvSpPr>
        <p:spPr>
          <a:xfrm>
            <a:off x="182880" y="1600200"/>
            <a:ext cx="8961120" cy="5057172"/>
          </a:xfrm>
        </p:spPr>
        <p:txBody>
          <a:bodyPr>
            <a:normAutofit/>
          </a:bodyPr>
          <a:lstStyle/>
          <a:p>
            <a:r>
              <a:rPr lang="en-US" dirty="0"/>
              <a:t>Two quarter courses make up training</a:t>
            </a:r>
          </a:p>
          <a:p>
            <a:pPr lvl="1"/>
            <a:r>
              <a:rPr lang="en-US" dirty="0">
                <a:solidFill>
                  <a:srgbClr val="7030A0"/>
                </a:solidFill>
              </a:rPr>
              <a:t>CHEME 546: Software Engineering for Molecular Data Scientists (SEMDS)</a:t>
            </a:r>
          </a:p>
          <a:p>
            <a:pPr lvl="2"/>
            <a:r>
              <a:rPr lang="en-US" dirty="0"/>
              <a:t>One quarter (10 weeks)</a:t>
            </a:r>
          </a:p>
          <a:p>
            <a:pPr lvl="1"/>
            <a:r>
              <a:rPr lang="en-US" dirty="0">
                <a:solidFill>
                  <a:schemeClr val="accent6">
                    <a:lumMod val="50000"/>
                  </a:schemeClr>
                </a:solidFill>
              </a:rPr>
              <a:t>CHEME 545: Data Science Methods for Chemical Engineering Research (DSMCER)</a:t>
            </a:r>
          </a:p>
          <a:p>
            <a:pPr lvl="2"/>
            <a:r>
              <a:rPr lang="en-US" dirty="0"/>
              <a:t>One quarter (10 weeks)</a:t>
            </a:r>
          </a:p>
          <a:p>
            <a:r>
              <a:rPr lang="en-US" dirty="0"/>
              <a:t>We run these concurrently</a:t>
            </a:r>
          </a:p>
        </p:txBody>
      </p:sp>
      <p:sp>
        <p:nvSpPr>
          <p:cNvPr id="7" name="TextBox 6">
            <a:extLst>
              <a:ext uri="{FF2B5EF4-FFF2-40B4-BE49-F238E27FC236}">
                <a16:creationId xmlns:a16="http://schemas.microsoft.com/office/drawing/2014/main" id="{2FFA9913-B47C-48CB-80D7-9D63468EE847}"/>
              </a:ext>
            </a:extLst>
          </p:cNvPr>
          <p:cNvSpPr txBox="1"/>
          <p:nvPr/>
        </p:nvSpPr>
        <p:spPr>
          <a:xfrm>
            <a:off x="7750303" y="2861828"/>
            <a:ext cx="1005403" cy="369332"/>
          </a:xfrm>
          <a:prstGeom prst="rect">
            <a:avLst/>
          </a:prstGeom>
          <a:solidFill>
            <a:srgbClr val="7030A0"/>
          </a:solidFill>
          <a:effectLst/>
        </p:spPr>
        <p:txBody>
          <a:bodyPr wrap="square" rtlCol="0">
            <a:spAutoFit/>
          </a:bodyPr>
          <a:lstStyle/>
          <a:p>
            <a:pPr algn="ctr"/>
            <a:r>
              <a:rPr lang="en-US" b="1" dirty="0">
                <a:solidFill>
                  <a:schemeClr val="bg1"/>
                </a:solidFill>
              </a:rPr>
              <a:t>SEMDS</a:t>
            </a:r>
          </a:p>
        </p:txBody>
      </p:sp>
      <p:sp>
        <p:nvSpPr>
          <p:cNvPr id="8" name="TextBox 7">
            <a:extLst>
              <a:ext uri="{FF2B5EF4-FFF2-40B4-BE49-F238E27FC236}">
                <a16:creationId xmlns:a16="http://schemas.microsoft.com/office/drawing/2014/main" id="{1D99777B-7DF1-4BBF-BB02-5ACFAC569E77}"/>
              </a:ext>
            </a:extLst>
          </p:cNvPr>
          <p:cNvSpPr txBox="1"/>
          <p:nvPr/>
        </p:nvSpPr>
        <p:spPr>
          <a:xfrm>
            <a:off x="7750303" y="4862120"/>
            <a:ext cx="1005403" cy="369332"/>
          </a:xfrm>
          <a:prstGeom prst="rect">
            <a:avLst/>
          </a:prstGeom>
          <a:solidFill>
            <a:srgbClr val="FFC000"/>
          </a:solidFill>
          <a:effectLst/>
        </p:spPr>
        <p:txBody>
          <a:bodyPr wrap="none" rtlCol="0">
            <a:spAutoFit/>
          </a:bodyPr>
          <a:lstStyle/>
          <a:p>
            <a:pPr algn="ctr"/>
            <a:r>
              <a:rPr lang="en-US" b="1" dirty="0"/>
              <a:t>DSMCER</a:t>
            </a:r>
          </a:p>
        </p:txBody>
      </p:sp>
      <p:graphicFrame>
        <p:nvGraphicFramePr>
          <p:cNvPr id="10" name="Content Placeholder 5">
            <a:extLst>
              <a:ext uri="{FF2B5EF4-FFF2-40B4-BE49-F238E27FC236}">
                <a16:creationId xmlns:a16="http://schemas.microsoft.com/office/drawing/2014/main" id="{4EE99A38-897B-49E9-9A7C-974AC908CAC9}"/>
              </a:ext>
            </a:extLst>
          </p:cNvPr>
          <p:cNvGraphicFramePr>
            <a:graphicFrameLocks/>
          </p:cNvGraphicFramePr>
          <p:nvPr>
            <p:extLst>
              <p:ext uri="{D42A27DB-BD31-4B8C-83A1-F6EECF244321}">
                <p14:modId xmlns:p14="http://schemas.microsoft.com/office/powerpoint/2010/main" val="1616615575"/>
              </p:ext>
            </p:extLst>
          </p:nvPr>
        </p:nvGraphicFramePr>
        <p:xfrm>
          <a:off x="526106" y="5568413"/>
          <a:ext cx="8229600" cy="1112520"/>
        </p:xfrm>
        <a:graphic>
          <a:graphicData uri="http://schemas.openxmlformats.org/drawingml/2006/table">
            <a:tbl>
              <a:tblPr>
                <a:tableStyleId>{5C22544A-7EE6-4342-B048-85BDC9FD1C3A}</a:tableStyleId>
              </a:tblPr>
              <a:tblGrid>
                <a:gridCol w="411480">
                  <a:extLst>
                    <a:ext uri="{9D8B030D-6E8A-4147-A177-3AD203B41FA5}">
                      <a16:colId xmlns:a16="http://schemas.microsoft.com/office/drawing/2014/main" val="306774372"/>
                    </a:ext>
                  </a:extLst>
                </a:gridCol>
                <a:gridCol w="411480">
                  <a:extLst>
                    <a:ext uri="{9D8B030D-6E8A-4147-A177-3AD203B41FA5}">
                      <a16:colId xmlns:a16="http://schemas.microsoft.com/office/drawing/2014/main" val="4268224617"/>
                    </a:ext>
                  </a:extLst>
                </a:gridCol>
                <a:gridCol w="411480">
                  <a:extLst>
                    <a:ext uri="{9D8B030D-6E8A-4147-A177-3AD203B41FA5}">
                      <a16:colId xmlns:a16="http://schemas.microsoft.com/office/drawing/2014/main" val="2793783420"/>
                    </a:ext>
                  </a:extLst>
                </a:gridCol>
                <a:gridCol w="411480">
                  <a:extLst>
                    <a:ext uri="{9D8B030D-6E8A-4147-A177-3AD203B41FA5}">
                      <a16:colId xmlns:a16="http://schemas.microsoft.com/office/drawing/2014/main" val="615464979"/>
                    </a:ext>
                  </a:extLst>
                </a:gridCol>
                <a:gridCol w="411480">
                  <a:extLst>
                    <a:ext uri="{9D8B030D-6E8A-4147-A177-3AD203B41FA5}">
                      <a16:colId xmlns:a16="http://schemas.microsoft.com/office/drawing/2014/main" val="1606422385"/>
                    </a:ext>
                  </a:extLst>
                </a:gridCol>
                <a:gridCol w="411480">
                  <a:extLst>
                    <a:ext uri="{9D8B030D-6E8A-4147-A177-3AD203B41FA5}">
                      <a16:colId xmlns:a16="http://schemas.microsoft.com/office/drawing/2014/main" val="1279734725"/>
                    </a:ext>
                  </a:extLst>
                </a:gridCol>
                <a:gridCol w="411480">
                  <a:extLst>
                    <a:ext uri="{9D8B030D-6E8A-4147-A177-3AD203B41FA5}">
                      <a16:colId xmlns:a16="http://schemas.microsoft.com/office/drawing/2014/main" val="3915519747"/>
                    </a:ext>
                  </a:extLst>
                </a:gridCol>
                <a:gridCol w="411480">
                  <a:extLst>
                    <a:ext uri="{9D8B030D-6E8A-4147-A177-3AD203B41FA5}">
                      <a16:colId xmlns:a16="http://schemas.microsoft.com/office/drawing/2014/main" val="3400307017"/>
                    </a:ext>
                  </a:extLst>
                </a:gridCol>
                <a:gridCol w="411480">
                  <a:extLst>
                    <a:ext uri="{9D8B030D-6E8A-4147-A177-3AD203B41FA5}">
                      <a16:colId xmlns:a16="http://schemas.microsoft.com/office/drawing/2014/main" val="4030438101"/>
                    </a:ext>
                  </a:extLst>
                </a:gridCol>
                <a:gridCol w="411480">
                  <a:extLst>
                    <a:ext uri="{9D8B030D-6E8A-4147-A177-3AD203B41FA5}">
                      <a16:colId xmlns:a16="http://schemas.microsoft.com/office/drawing/2014/main" val="3268514296"/>
                    </a:ext>
                  </a:extLst>
                </a:gridCol>
                <a:gridCol w="411480">
                  <a:extLst>
                    <a:ext uri="{9D8B030D-6E8A-4147-A177-3AD203B41FA5}">
                      <a16:colId xmlns:a16="http://schemas.microsoft.com/office/drawing/2014/main" val="3044975776"/>
                    </a:ext>
                  </a:extLst>
                </a:gridCol>
                <a:gridCol w="411480">
                  <a:extLst>
                    <a:ext uri="{9D8B030D-6E8A-4147-A177-3AD203B41FA5}">
                      <a16:colId xmlns:a16="http://schemas.microsoft.com/office/drawing/2014/main" val="4140023459"/>
                    </a:ext>
                  </a:extLst>
                </a:gridCol>
                <a:gridCol w="411480">
                  <a:extLst>
                    <a:ext uri="{9D8B030D-6E8A-4147-A177-3AD203B41FA5}">
                      <a16:colId xmlns:a16="http://schemas.microsoft.com/office/drawing/2014/main" val="4170699844"/>
                    </a:ext>
                  </a:extLst>
                </a:gridCol>
                <a:gridCol w="411480">
                  <a:extLst>
                    <a:ext uri="{9D8B030D-6E8A-4147-A177-3AD203B41FA5}">
                      <a16:colId xmlns:a16="http://schemas.microsoft.com/office/drawing/2014/main" val="4055338445"/>
                    </a:ext>
                  </a:extLst>
                </a:gridCol>
                <a:gridCol w="411480">
                  <a:extLst>
                    <a:ext uri="{9D8B030D-6E8A-4147-A177-3AD203B41FA5}">
                      <a16:colId xmlns:a16="http://schemas.microsoft.com/office/drawing/2014/main" val="2579307184"/>
                    </a:ext>
                  </a:extLst>
                </a:gridCol>
                <a:gridCol w="411480">
                  <a:extLst>
                    <a:ext uri="{9D8B030D-6E8A-4147-A177-3AD203B41FA5}">
                      <a16:colId xmlns:a16="http://schemas.microsoft.com/office/drawing/2014/main" val="559699521"/>
                    </a:ext>
                  </a:extLst>
                </a:gridCol>
                <a:gridCol w="411480">
                  <a:extLst>
                    <a:ext uri="{9D8B030D-6E8A-4147-A177-3AD203B41FA5}">
                      <a16:colId xmlns:a16="http://schemas.microsoft.com/office/drawing/2014/main" val="3168596760"/>
                    </a:ext>
                  </a:extLst>
                </a:gridCol>
                <a:gridCol w="411480">
                  <a:extLst>
                    <a:ext uri="{9D8B030D-6E8A-4147-A177-3AD203B41FA5}">
                      <a16:colId xmlns:a16="http://schemas.microsoft.com/office/drawing/2014/main" val="3985745943"/>
                    </a:ext>
                  </a:extLst>
                </a:gridCol>
                <a:gridCol w="411480">
                  <a:extLst>
                    <a:ext uri="{9D8B030D-6E8A-4147-A177-3AD203B41FA5}">
                      <a16:colId xmlns:a16="http://schemas.microsoft.com/office/drawing/2014/main" val="2233587032"/>
                    </a:ext>
                  </a:extLst>
                </a:gridCol>
                <a:gridCol w="411480">
                  <a:extLst>
                    <a:ext uri="{9D8B030D-6E8A-4147-A177-3AD203B41FA5}">
                      <a16:colId xmlns:a16="http://schemas.microsoft.com/office/drawing/2014/main" val="1095249320"/>
                    </a:ext>
                  </a:extLst>
                </a:gridCol>
              </a:tblGrid>
              <a:tr h="370840">
                <a:tc gridSpan="2">
                  <a:txBody>
                    <a:bodyPr/>
                    <a:lstStyle/>
                    <a:p>
                      <a:pPr algn="ctr"/>
                      <a:r>
                        <a:rPr lang="en-US" sz="1400" b="0" dirty="0"/>
                        <a:t>Week 1</a:t>
                      </a:r>
                    </a:p>
                  </a:txBody>
                  <a:tcPr anchor="b">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200" dirty="0"/>
                    </a:p>
                  </a:txBody>
                  <a:tcPr anchor="b">
                    <a:noFill/>
                  </a:tcPr>
                </a:tc>
                <a:tc gridSpan="2">
                  <a:txBody>
                    <a:bodyPr/>
                    <a:lstStyle/>
                    <a:p>
                      <a:pPr algn="ctr"/>
                      <a:r>
                        <a:rPr lang="en-US" sz="1400" dirty="0"/>
                        <a:t>Week 10</a:t>
                      </a:r>
                    </a:p>
                  </a:txBody>
                  <a:tcPr anchor="b">
                    <a:lnL w="12700" cap="flat" cmpd="sng" algn="ctr">
                      <a:solidFill>
                        <a:schemeClr val="tx1"/>
                      </a:solidFill>
                      <a:prstDash val="solid"/>
                      <a:round/>
                      <a:headEnd type="none" w="med" len="med"/>
                      <a:tailEnd type="none" w="med" len="med"/>
                    </a:lnL>
                    <a:noFill/>
                  </a:tcPr>
                </a:tc>
                <a:tc hMerge="1">
                  <a:txBody>
                    <a:bodyPr/>
                    <a:lstStyle/>
                    <a:p>
                      <a:pPr algn="ctr"/>
                      <a:endParaRPr lang="en-US" sz="1200" dirty="0"/>
                    </a:p>
                  </a:txBody>
                  <a:tcPr anchor="b">
                    <a:noFill/>
                  </a:tcPr>
                </a:tc>
                <a:extLst>
                  <a:ext uri="{0D108BD9-81ED-4DB2-BD59-A6C34878D82A}">
                    <a16:rowId xmlns:a16="http://schemas.microsoft.com/office/drawing/2014/main" val="661351217"/>
                  </a:ext>
                </a:extLst>
              </a:tr>
              <a:tr h="370840">
                <a:tc>
                  <a:txBody>
                    <a:bodyPr/>
                    <a:lstStyle/>
                    <a:p>
                      <a:endParaRPr lang="en-US" dirty="0"/>
                    </a:p>
                  </a:txBody>
                  <a:tcPr>
                    <a:solidFill>
                      <a:srgbClr val="FFC1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100"/>
                    </a:solidFill>
                  </a:tcPr>
                </a:tc>
                <a:tc>
                  <a:txBody>
                    <a:bodyPr/>
                    <a:lstStyle/>
                    <a:p>
                      <a:endParaRPr lang="en-US" dirty="0"/>
                    </a:p>
                  </a:txBody>
                  <a:tcPr>
                    <a:solidFill>
                      <a:srgbClr val="FFC00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702FA0"/>
                    </a:solidFill>
                  </a:tcPr>
                </a:tc>
                <a:tc>
                  <a:txBody>
                    <a:bodyPr/>
                    <a:lstStyle/>
                    <a:p>
                      <a:endParaRPr lang="en-US" dirty="0"/>
                    </a:p>
                  </a:txBody>
                  <a:tcPr>
                    <a:solidFill>
                      <a:srgbClr val="FFC100"/>
                    </a:solidFill>
                  </a:tcPr>
                </a:tc>
                <a:tc>
                  <a:txBody>
                    <a:bodyPr/>
                    <a:lstStyle/>
                    <a:p>
                      <a:endParaRPr lang="en-US" dirty="0"/>
                    </a:p>
                  </a:txBody>
                  <a:tcPr>
                    <a:solidFill>
                      <a:srgbClr val="FFC100"/>
                    </a:solidFill>
                  </a:tcPr>
                </a:tc>
                <a:tc>
                  <a:txBody>
                    <a:bodyPr/>
                    <a:lstStyle/>
                    <a:p>
                      <a:endParaRPr lang="en-US" dirty="0"/>
                    </a:p>
                  </a:txBody>
                  <a:tcPr>
                    <a:solidFill>
                      <a:srgbClr val="7030A0"/>
                    </a:solidFill>
                  </a:tcPr>
                </a:tc>
                <a:extLst>
                  <a:ext uri="{0D108BD9-81ED-4DB2-BD59-A6C34878D82A}">
                    <a16:rowId xmlns:a16="http://schemas.microsoft.com/office/drawing/2014/main" val="1367006234"/>
                  </a:ext>
                </a:extLst>
              </a:tr>
              <a:tr h="370840">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30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702FA0"/>
                    </a:solidFill>
                  </a:tcPr>
                </a:tc>
                <a:tc>
                  <a:txBody>
                    <a:bodyPr/>
                    <a:lstStyle/>
                    <a:p>
                      <a:endParaRPr lang="en-US" dirty="0"/>
                    </a:p>
                  </a:txBody>
                  <a:tcPr>
                    <a:solidFill>
                      <a:srgbClr val="702FA0"/>
                    </a:solidFill>
                  </a:tcPr>
                </a:tc>
                <a:extLst>
                  <a:ext uri="{0D108BD9-81ED-4DB2-BD59-A6C34878D82A}">
                    <a16:rowId xmlns:a16="http://schemas.microsoft.com/office/drawing/2014/main" val="38526336"/>
                  </a:ext>
                </a:extLst>
              </a:tr>
            </a:tbl>
          </a:graphicData>
        </a:graphic>
      </p:graphicFrame>
      <p:sp>
        <p:nvSpPr>
          <p:cNvPr id="11" name="TextBox 10">
            <a:extLst>
              <a:ext uri="{FF2B5EF4-FFF2-40B4-BE49-F238E27FC236}">
                <a16:creationId xmlns:a16="http://schemas.microsoft.com/office/drawing/2014/main" id="{B621A042-A8EA-4D5E-A5C7-CD972A324E96}"/>
              </a:ext>
            </a:extLst>
          </p:cNvPr>
          <p:cNvSpPr txBox="1"/>
          <p:nvPr/>
        </p:nvSpPr>
        <p:spPr>
          <a:xfrm>
            <a:off x="54836" y="5937691"/>
            <a:ext cx="526106" cy="369332"/>
          </a:xfrm>
          <a:prstGeom prst="rect">
            <a:avLst/>
          </a:prstGeom>
          <a:noFill/>
        </p:spPr>
        <p:txBody>
          <a:bodyPr wrap="none" rtlCol="0">
            <a:spAutoFit/>
          </a:bodyPr>
          <a:lstStyle/>
          <a:p>
            <a:r>
              <a:rPr lang="en-US" b="1" dirty="0"/>
              <a:t>AM</a:t>
            </a:r>
          </a:p>
        </p:txBody>
      </p:sp>
      <p:sp>
        <p:nvSpPr>
          <p:cNvPr id="12" name="TextBox 11">
            <a:extLst>
              <a:ext uri="{FF2B5EF4-FFF2-40B4-BE49-F238E27FC236}">
                <a16:creationId xmlns:a16="http://schemas.microsoft.com/office/drawing/2014/main" id="{BC4573FF-529A-4A63-A0FC-73DB14AB075C}"/>
              </a:ext>
            </a:extLst>
          </p:cNvPr>
          <p:cNvSpPr txBox="1"/>
          <p:nvPr/>
        </p:nvSpPr>
        <p:spPr>
          <a:xfrm>
            <a:off x="54836" y="6306969"/>
            <a:ext cx="510076" cy="369332"/>
          </a:xfrm>
          <a:prstGeom prst="rect">
            <a:avLst/>
          </a:prstGeom>
          <a:noFill/>
        </p:spPr>
        <p:txBody>
          <a:bodyPr wrap="none" rtlCol="0">
            <a:spAutoFit/>
          </a:bodyPr>
          <a:lstStyle/>
          <a:p>
            <a:r>
              <a:rPr lang="en-US" b="1" dirty="0"/>
              <a:t>PM</a:t>
            </a:r>
          </a:p>
        </p:txBody>
      </p:sp>
    </p:spTree>
    <p:extLst>
      <p:ext uri="{BB962C8B-B14F-4D97-AF65-F5344CB8AC3E}">
        <p14:creationId xmlns:p14="http://schemas.microsoft.com/office/powerpoint/2010/main" val="255154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Evan</a:t>
            </a:r>
          </a:p>
        </p:txBody>
      </p:sp>
      <p:sp>
        <p:nvSpPr>
          <p:cNvPr id="6" name="TextBox 5">
            <a:extLst>
              <a:ext uri="{FF2B5EF4-FFF2-40B4-BE49-F238E27FC236}">
                <a16:creationId xmlns:a16="http://schemas.microsoft.com/office/drawing/2014/main" id="{9F8EB6C0-E5DB-0245-87DF-D291E845C7A3}"/>
              </a:ext>
            </a:extLst>
          </p:cNvPr>
          <p:cNvSpPr txBox="1"/>
          <p:nvPr/>
        </p:nvSpPr>
        <p:spPr>
          <a:xfrm>
            <a:off x="213294" y="3928627"/>
            <a:ext cx="4639456" cy="1092607"/>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Zoom and Slack</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3"/>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2917848"/>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663275"/>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sp>
        <p:nvSpPr>
          <p:cNvPr id="7" name="Rectangle 6">
            <a:extLst>
              <a:ext uri="{FF2B5EF4-FFF2-40B4-BE49-F238E27FC236}">
                <a16:creationId xmlns:a16="http://schemas.microsoft.com/office/drawing/2014/main" id="{9FB809E4-8C71-9C40-9F3C-82550325BF4D}"/>
              </a:ext>
            </a:extLst>
          </p:cNvPr>
          <p:cNvSpPr/>
          <p:nvPr/>
        </p:nvSpPr>
        <p:spPr>
          <a:xfrm>
            <a:off x="0" y="6371624"/>
            <a:ext cx="8229600" cy="492443"/>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a:p>
            <a:r>
              <a:rPr lang="en-US" sz="1300" dirty="0">
                <a:latin typeface="Helvetica Neue" panose="02000503000000020004" pitchFamily="2" charset="0"/>
                <a:ea typeface="Helvetica Neue" panose="02000503000000020004" pitchFamily="2" charset="0"/>
                <a:cs typeface="Helvetica Neue" panose="02000503000000020004" pitchFamily="2" charset="0"/>
              </a:rPr>
              <a:t>[2]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Janulaitis</a:t>
            </a:r>
            <a:r>
              <a:rPr lang="en-US" sz="1300" dirty="0">
                <a:latin typeface="Helvetica Neue" panose="02000503000000020004" pitchFamily="2" charset="0"/>
                <a:ea typeface="Helvetica Neue" panose="02000503000000020004" pitchFamily="2" charset="0"/>
                <a:cs typeface="Helvetica Neue" panose="02000503000000020004" pitchFamily="2" charset="0"/>
              </a:rPr>
              <a:t>, N.; </a:t>
            </a:r>
            <a:r>
              <a:rPr lang="en-US" sz="1300" b="1" dirty="0" err="1">
                <a:latin typeface="Helvetica Neue" panose="02000503000000020004" pitchFamily="2" charset="0"/>
                <a:ea typeface="Helvetica Neue" panose="02000503000000020004" pitchFamily="2" charset="0"/>
                <a:cs typeface="Helvetica Neue" panose="02000503000000020004" pitchFamily="2" charset="0"/>
              </a:rPr>
              <a:t>Valleau</a:t>
            </a:r>
            <a:r>
              <a:rPr lang="en-US" sz="1300" b="1" dirty="0">
                <a:latin typeface="Helvetica Neue" panose="02000503000000020004" pitchFamily="2" charset="0"/>
                <a:ea typeface="Helvetica Neue" panose="02000503000000020004" pitchFamily="2" charset="0"/>
                <a:cs typeface="Helvetica Neue" panose="02000503000000020004" pitchFamily="2" charset="0"/>
              </a:rPr>
              <a:t>,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PCCP, </a:t>
            </a:r>
            <a:r>
              <a:rPr lang="en-US" sz="1300" dirty="0">
                <a:latin typeface="Helvetica Neue" panose="02000503000000020004" pitchFamily="2" charset="0"/>
                <a:ea typeface="Helvetica Neue" panose="02000503000000020004" pitchFamily="2" charset="0"/>
                <a:cs typeface="Helvetica Neue" panose="02000503000000020004" pitchFamily="2" charset="0"/>
                <a:hlinkClick r:id="rId3" tooltip="Link to landing page via DOI"/>
              </a:rPr>
              <a:t>https://doi.org/10.1039/D1CP04422B</a:t>
            </a:r>
            <a:r>
              <a:rPr lang="en-US" sz="1300" dirty="0">
                <a:latin typeface="Helvetica Neue" panose="02000503000000020004" pitchFamily="2" charset="0"/>
                <a:ea typeface="Helvetica Neue" panose="02000503000000020004" pitchFamily="2" charset="0"/>
                <a:cs typeface="Helvetica Neue" panose="02000503000000020004" pitchFamily="2" charset="0"/>
              </a:rPr>
              <a:t>,</a:t>
            </a:r>
            <a:r>
              <a:rPr lang="en-US" sz="1300" i="1" dirty="0">
                <a:latin typeface="Helvetica Neue" panose="02000503000000020004" pitchFamily="2" charset="0"/>
                <a:ea typeface="Helvetica Neue" panose="02000503000000020004" pitchFamily="2" charset="0"/>
                <a:cs typeface="Helvetica Neue" panose="02000503000000020004" pitchFamily="2" charset="0"/>
              </a:rPr>
              <a:t> </a:t>
            </a:r>
            <a:r>
              <a:rPr lang="en-US" sz="1300" dirty="0">
                <a:latin typeface="Helvetica Neue" panose="02000503000000020004" pitchFamily="2" charset="0"/>
                <a:ea typeface="Helvetica Neue" panose="02000503000000020004" pitchFamily="2" charset="0"/>
                <a:cs typeface="Helvetica Neue" panose="02000503000000020004" pitchFamily="2" charset="0"/>
              </a:rPr>
              <a:t>2022</a:t>
            </a:r>
          </a:p>
        </p:txBody>
      </p:sp>
      <p:pic>
        <p:nvPicPr>
          <p:cNvPr id="9" name="Picture 8" descr="A picture containing diagram&#10;&#10;Description automatically generated">
            <a:extLst>
              <a:ext uri="{FF2B5EF4-FFF2-40B4-BE49-F238E27FC236}">
                <a16:creationId xmlns:a16="http://schemas.microsoft.com/office/drawing/2014/main" id="{BFE3007A-6D51-F646-B079-AEF3A46EB759}"/>
              </a:ext>
            </a:extLst>
          </p:cNvPr>
          <p:cNvPicPr>
            <a:picLocks noChangeAspect="1"/>
          </p:cNvPicPr>
          <p:nvPr/>
        </p:nvPicPr>
        <p:blipFill>
          <a:blip r:embed="rId4"/>
          <a:stretch>
            <a:fillRect/>
          </a:stretch>
        </p:blipFill>
        <p:spPr>
          <a:xfrm>
            <a:off x="5026832" y="3065605"/>
            <a:ext cx="3670568" cy="2656332"/>
          </a:xfrm>
          <a:prstGeom prst="rect">
            <a:avLst/>
          </a:prstGeom>
        </p:spPr>
      </p:pic>
      <p:sp>
        <p:nvSpPr>
          <p:cNvPr id="10" name="TextBox 9">
            <a:extLst>
              <a:ext uri="{FF2B5EF4-FFF2-40B4-BE49-F238E27FC236}">
                <a16:creationId xmlns:a16="http://schemas.microsoft.com/office/drawing/2014/main" id="{029796F4-9196-6C4E-B081-F574B77834FD}"/>
              </a:ext>
            </a:extLst>
          </p:cNvPr>
          <p:cNvSpPr txBox="1"/>
          <p:nvPr/>
        </p:nvSpPr>
        <p:spPr>
          <a:xfrm>
            <a:off x="6188221" y="2663275"/>
            <a:ext cx="1189749" cy="338554"/>
          </a:xfrm>
          <a:prstGeom prst="rect">
            <a:avLst/>
          </a:prstGeom>
          <a:noFill/>
        </p:spPr>
        <p:txBody>
          <a:bodyPr wrap="none" rtlCol="0">
            <a:spAutoFit/>
          </a:bodyPr>
          <a:lstStyle/>
          <a:p>
            <a:pPr algn="ctr"/>
            <a:r>
              <a:rPr lang="en-US" sz="1600"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Kinetics [2]</a:t>
            </a:r>
          </a:p>
        </p:txBody>
      </p:sp>
    </p:spTree>
    <p:extLst>
      <p:ext uri="{BB962C8B-B14F-4D97-AF65-F5344CB8AC3E}">
        <p14:creationId xmlns:p14="http://schemas.microsoft.com/office/powerpoint/2010/main" val="101374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22784</TotalTime>
  <Words>3195</Words>
  <Application>Microsoft Macintosh PowerPoint</Application>
  <PresentationFormat>On-screen Show (4:3)</PresentationFormat>
  <Paragraphs>638</Paragraphs>
  <Slides>45</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Arial</vt:lpstr>
      <vt:lpstr>Avenir Next</vt:lpstr>
      <vt:lpstr>Calibri</vt:lpstr>
      <vt:lpstr>Cambria Math</vt:lpstr>
      <vt:lpstr>Courier New</vt:lpstr>
      <vt:lpstr>Helvetica Neue</vt:lpstr>
      <vt:lpstr>Helvetica Neue Light</vt:lpstr>
      <vt:lpstr>Helvetica Neue Medium</vt:lpstr>
      <vt:lpstr>Lato</vt:lpstr>
      <vt:lpstr>Lato Black</vt:lpstr>
      <vt:lpstr>Lato Heavy</vt:lpstr>
      <vt:lpstr>Lato Light</vt:lpstr>
      <vt:lpstr>Lato Medium</vt:lpstr>
      <vt:lpstr>Source Sans Pro</vt:lpstr>
      <vt:lpstr>Times New Roman</vt:lpstr>
      <vt:lpstr>Office Theme</vt:lpstr>
      <vt:lpstr>Data Science Methods for  Clean Energy Research (DSMCER) &amp; Software Engineering for (SEMDS) Molecular Data Scientists</vt:lpstr>
      <vt:lpstr>What is this class about?</vt:lpstr>
      <vt:lpstr>Course website &amp; setup</vt:lpstr>
      <vt:lpstr>Panopto recordings</vt:lpstr>
      <vt:lpstr>Code of Conduct</vt:lpstr>
      <vt:lpstr>Two quarters of courses in one!</vt:lpstr>
      <vt:lpstr>Two quarters of courses in one!</vt:lpstr>
      <vt:lpstr>About Evan</vt:lpstr>
      <vt:lpstr>Data science + Kinetics</vt:lpstr>
      <vt:lpstr>About Dave Beck</vt:lpstr>
      <vt:lpstr>Molecular Data Science</vt:lpstr>
      <vt:lpstr>About Evan Komp</vt:lpstr>
      <vt:lpstr>About Nisarg Joshi</vt:lpstr>
      <vt:lpstr>Data + science? </vt:lpstr>
      <vt:lpstr>OMG, so much data!</vt:lpstr>
      <vt:lpstr>Computers then and now</vt:lpstr>
      <vt:lpstr>Need memory to store data</vt:lpstr>
      <vt:lpstr>Need time &amp; energy to compute</vt:lpstr>
      <vt:lpstr>This cost can be prohibitive</vt:lpstr>
      <vt:lpstr>Big Data + Big Compute =</vt:lpstr>
      <vt:lpstr>Your skillset is critical!</vt:lpstr>
      <vt:lpstr>New paradigm of data-intensive  discovery and innovation</vt:lpstr>
      <vt:lpstr>Data management</vt:lpstr>
      <vt:lpstr>New paradigm of data-intensive  discovery and innovation</vt:lpstr>
      <vt:lpstr>Visualization</vt:lpstr>
      <vt:lpstr>New paradigm of data-intensive  discovery and innovation</vt:lpstr>
      <vt:lpstr>Machine learning</vt:lpstr>
      <vt:lpstr>Supervised ML helps us accelerate</vt:lpstr>
      <vt:lpstr>SML requires labeled data</vt:lpstr>
      <vt:lpstr>SML requires labeled data</vt:lpstr>
      <vt:lpstr>Unsupervised ML can help us interpret</vt:lpstr>
      <vt:lpstr>USML does not need labels</vt:lpstr>
      <vt:lpstr>Dataset 1: HCEPDB</vt:lpstr>
      <vt:lpstr>Dataset 2: High Throughput DES</vt:lpstr>
      <vt:lpstr>Dataset 3: Drug Traj. In Brains</vt:lpstr>
      <vt:lpstr>New paradigm of data-intensive  discovery and innovation</vt:lpstr>
      <vt:lpstr>Software engineering</vt:lpstr>
      <vt:lpstr>Software engineering</vt:lpstr>
      <vt:lpstr>Meet each other!</vt:lpstr>
      <vt:lpstr>What did you think?</vt:lpstr>
      <vt:lpstr>Data: Don’t be afraid of it!</vt:lpstr>
      <vt:lpstr>DIRECT to the rescue!</vt:lpstr>
      <vt:lpstr>eScience to the rescue!</vt:lpstr>
      <vt:lpstr>We must validate that the model does its job</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Evan A Komp</cp:lastModifiedBy>
  <cp:revision>719</cp:revision>
  <cp:lastPrinted>2018-01-04T18:38:40Z</cp:lastPrinted>
  <dcterms:created xsi:type="dcterms:W3CDTF">2015-01-21T04:58:27Z</dcterms:created>
  <dcterms:modified xsi:type="dcterms:W3CDTF">2022-12-09T18:56:21Z</dcterms:modified>
</cp:coreProperties>
</file>